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  <p:sldMasterId id="2147483655" r:id="rId3"/>
  </p:sldMasterIdLst>
  <p:handoutMasterIdLst>
    <p:handoutMasterId r:id="rId19"/>
  </p:handoutMasterIdLst>
  <p:sldIdLst>
    <p:sldId id="256" r:id="rId4"/>
    <p:sldId id="257" r:id="rId5"/>
    <p:sldId id="258" r:id="rId6"/>
    <p:sldId id="259" r:id="rId7"/>
    <p:sldId id="261" r:id="rId8"/>
    <p:sldId id="260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BC1A"/>
    <a:srgbClr val="D4A200"/>
    <a:srgbClr val="EEC912"/>
    <a:srgbClr val="CFAF0F"/>
    <a:srgbClr val="0E04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0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48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76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4D356F-054D-455D-82A6-4F03AC5B9F61}" type="datetimeFigureOut">
              <a:rPr lang="fr-FR" smtClean="0"/>
              <a:t>25/03/2025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FA473F-A928-42B2-8175-F50C8B10E3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10167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itre 1"/>
          <p:cNvSpPr>
            <a:spLocks noGrp="1"/>
          </p:cNvSpPr>
          <p:nvPr>
            <p:ph type="title"/>
          </p:nvPr>
        </p:nvSpPr>
        <p:spPr>
          <a:xfrm>
            <a:off x="1809344" y="1565030"/>
            <a:ext cx="8959175" cy="1967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/>
            </a:lvl1pPr>
          </a:lstStyle>
          <a:p>
            <a:r>
              <a:rPr lang="fr-FR" dirty="0" smtClean="0"/>
              <a:t>Appuyer deux fois pour</a:t>
            </a:r>
            <a:br>
              <a:rPr lang="fr-FR" dirty="0" smtClean="0"/>
            </a:br>
            <a:r>
              <a:rPr lang="fr-FR" dirty="0" smtClean="0"/>
              <a:t> ajouter un titre</a:t>
            </a:r>
            <a:endParaRPr lang="fr-FR" dirty="0"/>
          </a:p>
        </p:txBody>
      </p:sp>
      <p:sp>
        <p:nvSpPr>
          <p:cNvPr id="8" name="Espace réservé du texte 2"/>
          <p:cNvSpPr>
            <a:spLocks noGrp="1"/>
          </p:cNvSpPr>
          <p:nvPr>
            <p:ph idx="1" hasCustomPrompt="1"/>
          </p:nvPr>
        </p:nvSpPr>
        <p:spPr>
          <a:xfrm>
            <a:off x="1809345" y="3712537"/>
            <a:ext cx="8959174" cy="1611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fr-FR" smtClean="0"/>
              <a:t>Appuyer deux fois pour ajouter un sous-titre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07584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itre 1"/>
          <p:cNvSpPr>
            <a:spLocks noGrp="1"/>
          </p:cNvSpPr>
          <p:nvPr>
            <p:ph type="title"/>
          </p:nvPr>
        </p:nvSpPr>
        <p:spPr>
          <a:xfrm>
            <a:off x="1809344" y="1565030"/>
            <a:ext cx="8959175" cy="1967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/>
            </a:lvl1pPr>
          </a:lstStyle>
          <a:p>
            <a:r>
              <a:rPr lang="fr-FR" dirty="0" smtClean="0"/>
              <a:t>Appuyer deux fois pour</a:t>
            </a:r>
            <a:br>
              <a:rPr lang="fr-FR" dirty="0" smtClean="0"/>
            </a:br>
            <a:r>
              <a:rPr lang="fr-FR" dirty="0" smtClean="0"/>
              <a:t> ajouter un titre</a:t>
            </a:r>
            <a:endParaRPr lang="fr-FR" dirty="0"/>
          </a:p>
        </p:txBody>
      </p:sp>
      <p:sp>
        <p:nvSpPr>
          <p:cNvPr id="6" name="Espace réservé du texte 2"/>
          <p:cNvSpPr>
            <a:spLocks noGrp="1"/>
          </p:cNvSpPr>
          <p:nvPr>
            <p:ph idx="1" hasCustomPrompt="1"/>
          </p:nvPr>
        </p:nvSpPr>
        <p:spPr>
          <a:xfrm>
            <a:off x="1809345" y="3712537"/>
            <a:ext cx="8959174" cy="1611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baseline="0"/>
            </a:lvl1pPr>
          </a:lstStyle>
          <a:p>
            <a:pPr lvl="0"/>
            <a:r>
              <a:rPr lang="fr-FR" dirty="0" smtClean="0"/>
              <a:t>Appuyer deux fois pour ajouter du texte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22790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558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dirty="0" smtClean="0"/>
              <a:t>Appuyer deux fois pour ajouter un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aseline="0">
                <a:latin typeface="Aptos" panose="020B00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Appuyer deux fois pour ajouter du texte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59532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809344" y="1569620"/>
            <a:ext cx="8959175" cy="1967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Appuyer deux fois pour</a:t>
            </a:r>
            <a:br>
              <a:rPr lang="fr-FR" dirty="0" smtClean="0"/>
            </a:br>
            <a:r>
              <a:rPr lang="fr-FR" dirty="0" smtClean="0"/>
              <a:t> ajouter un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809345" y="3660548"/>
            <a:ext cx="8959174" cy="1611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Appuyer deux fois pour ajouter un sous-titre </a:t>
            </a:r>
            <a:endParaRPr lang="fr-FR" dirty="0"/>
          </a:p>
        </p:txBody>
      </p:sp>
      <p:sp>
        <p:nvSpPr>
          <p:cNvPr id="7" name="Rectangle 6"/>
          <p:cNvSpPr/>
          <p:nvPr userDrawn="1"/>
        </p:nvSpPr>
        <p:spPr>
          <a:xfrm>
            <a:off x="-1" y="6516524"/>
            <a:ext cx="12191999" cy="341475"/>
          </a:xfrm>
          <a:prstGeom prst="rect">
            <a:avLst/>
          </a:prstGeom>
          <a:solidFill>
            <a:srgbClr val="D4A200"/>
          </a:solidFill>
          <a:ln>
            <a:solidFill>
              <a:srgbClr val="D4A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 userDrawn="1"/>
        </p:nvSpPr>
        <p:spPr>
          <a:xfrm>
            <a:off x="4619810" y="6548761"/>
            <a:ext cx="29523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0" dirty="0" smtClean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WWW.ENDO-IDF.FR</a:t>
            </a:r>
            <a:endParaRPr lang="fr-FR" sz="1200" b="0" dirty="0">
              <a:solidFill>
                <a:schemeClr val="bg1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23" y="5243726"/>
            <a:ext cx="1034375" cy="103437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631204" y="5435852"/>
            <a:ext cx="1257808" cy="84224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604" y="0"/>
            <a:ext cx="3830396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237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6000" b="0" kern="1200">
          <a:solidFill>
            <a:schemeClr val="tx1"/>
          </a:solidFill>
          <a:latin typeface="Aptos" panose="020B0004020202020204" pitchFamily="34" charset="0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 baseline="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812281"/>
            <a:ext cx="12192000" cy="45719"/>
          </a:xfrm>
          <a:prstGeom prst="rect">
            <a:avLst/>
          </a:prstGeom>
          <a:solidFill>
            <a:srgbClr val="D4A200"/>
          </a:solidFill>
          <a:ln>
            <a:solidFill>
              <a:srgbClr val="D4A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u titre 1"/>
          <p:cNvSpPr>
            <a:spLocks noGrp="1"/>
          </p:cNvSpPr>
          <p:nvPr>
            <p:ph type="title"/>
          </p:nvPr>
        </p:nvSpPr>
        <p:spPr>
          <a:xfrm>
            <a:off x="1809344" y="1565030"/>
            <a:ext cx="8959175" cy="19676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 smtClean="0"/>
              <a:t>Appuyer deux fois pour</a:t>
            </a:r>
            <a:br>
              <a:rPr lang="fr-FR" dirty="0" smtClean="0"/>
            </a:br>
            <a:r>
              <a:rPr lang="fr-FR" dirty="0" smtClean="0"/>
              <a:t> ajouter un titre</a:t>
            </a:r>
            <a:endParaRPr lang="fr-FR" dirty="0"/>
          </a:p>
        </p:txBody>
      </p:sp>
      <p:sp>
        <p:nvSpPr>
          <p:cNvPr id="9" name="Espace réservé du texte 2"/>
          <p:cNvSpPr>
            <a:spLocks noGrp="1"/>
          </p:cNvSpPr>
          <p:nvPr>
            <p:ph type="body" idx="1"/>
          </p:nvPr>
        </p:nvSpPr>
        <p:spPr>
          <a:xfrm>
            <a:off x="1809345" y="3712537"/>
            <a:ext cx="8959174" cy="1611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Appuyer deux fois pour ajouter du texte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21031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6000" b="0" kern="1200">
          <a:solidFill>
            <a:schemeClr val="tx1"/>
          </a:solidFill>
          <a:latin typeface="Aptos" panose="020B0004020202020204" pitchFamily="34" charset="0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 baseline="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1553633"/>
            <a:ext cx="10515600" cy="18766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 smtClean="0"/>
              <a:t>Appuyer deux fois pour</a:t>
            </a:r>
            <a:br>
              <a:rPr lang="fr-FR" dirty="0" smtClean="0"/>
            </a:br>
            <a:r>
              <a:rPr lang="fr-FR" dirty="0" smtClean="0"/>
              <a:t> ajouter un titre</a:t>
            </a:r>
            <a:endParaRPr lang="fr-FR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812281"/>
            <a:ext cx="12192000" cy="45719"/>
          </a:xfrm>
          <a:prstGeom prst="rect">
            <a:avLst/>
          </a:prstGeom>
          <a:solidFill>
            <a:srgbClr val="D4A200"/>
          </a:solidFill>
          <a:ln>
            <a:solidFill>
              <a:srgbClr val="D4A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8611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tx1"/>
          </a:solidFill>
          <a:latin typeface="Aptos" panose="020B0004020202020204" pitchFamily="34" charset="0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NULL"/><Relationship Id="rId7" Type="http://schemas.openxmlformats.org/officeDocument/2006/relationships/image" Target="../media/image2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57.svg"/><Relationship Id="rId7" Type="http://schemas.openxmlformats.org/officeDocument/2006/relationships/image" Target="../media/image3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5" Type="http://schemas.openxmlformats.org/officeDocument/2006/relationships/image" Target="../media/image59.svg"/><Relationship Id="rId9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NULL"/><Relationship Id="rId7" Type="http://schemas.openxmlformats.org/officeDocument/2006/relationships/image" Target="../media/image28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NULL"/><Relationship Id="rId7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934" y="2020703"/>
            <a:ext cx="9144000" cy="2177210"/>
          </a:xfrm>
        </p:spPr>
        <p:txBody>
          <a:bodyPr>
            <a:normAutofit/>
          </a:bodyPr>
          <a:lstStyle/>
          <a:p>
            <a:pPr algn="l"/>
            <a:r>
              <a:rPr lang="fr-FR" sz="4400" b="1" dirty="0" smtClean="0">
                <a:latin typeface="Aptos Display" panose="02110004020202020204"/>
              </a:rPr>
              <a:t>LA FILIÈRE ENDOMÉTRIOSE</a:t>
            </a:r>
            <a:br>
              <a:rPr lang="fr-FR" sz="4400" b="1" dirty="0" smtClean="0">
                <a:latin typeface="Aptos Display" panose="02110004020202020204"/>
              </a:rPr>
            </a:br>
            <a:r>
              <a:rPr lang="fr-FR" sz="4400" b="1" dirty="0" smtClean="0">
                <a:latin typeface="Aptos Display" panose="02110004020202020204"/>
              </a:rPr>
              <a:t>ÎLE-DE-FRANCE</a:t>
            </a:r>
            <a:endParaRPr lang="fr-FR" sz="4400" b="1" dirty="0">
              <a:latin typeface="Aptos Display" panose="02110004020202020204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4294967295"/>
          </p:nvPr>
        </p:nvSpPr>
        <p:spPr>
          <a:xfrm>
            <a:off x="318559" y="3788338"/>
            <a:ext cx="9144000" cy="1655762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fr-FR" sz="1500" b="1" dirty="0"/>
              <a:t>AMÉLIE BIJON  –  COORDINATRICE MÉDICALE ENDO 78 95 OUEST IDF</a:t>
            </a:r>
          </a:p>
          <a:p>
            <a:pPr algn="l"/>
            <a:r>
              <a:rPr lang="fr-FR" sz="1500" b="1" dirty="0"/>
              <a:t>SILVIA HORSMAN – COORDINATRICE MÉDICALE ENDO CENTRE-OUEST IDF</a:t>
            </a:r>
          </a:p>
          <a:p>
            <a:pPr algn="l"/>
            <a:r>
              <a:rPr lang="fr-FR" sz="1500" b="1" dirty="0"/>
              <a:t>ELODIE JOUIN-LEVY – COORDINATRICE ADMINISTRATIVE ENDO CENTRE-OUEST IDF</a:t>
            </a:r>
          </a:p>
          <a:p>
            <a:pPr algn="l"/>
            <a:r>
              <a:rPr lang="fr-FR" sz="1500" b="1" dirty="0" smtClean="0"/>
              <a:t>LINÇIA </a:t>
            </a:r>
            <a:r>
              <a:rPr lang="fr-FR" sz="1500" b="1" dirty="0"/>
              <a:t>LADREZEAU – CHARGÉE DE PROJET ET COMMUNICATION ENDOSUD IDF</a:t>
            </a:r>
          </a:p>
          <a:p>
            <a:pPr algn="l"/>
            <a:r>
              <a:rPr lang="fr-FR" sz="1500" b="1" dirty="0"/>
              <a:t>MARION LAUSBERG – COORDINATRICE ADMINISTRATIVE ENDO 78 95 OUEST IDF</a:t>
            </a:r>
          </a:p>
          <a:p>
            <a:pPr algn="l"/>
            <a:r>
              <a:rPr lang="fr-FR" sz="1500" b="1" dirty="0" smtClean="0"/>
              <a:t>FRÉDÉRIQUE </a:t>
            </a:r>
            <a:r>
              <a:rPr lang="fr-FR" sz="1500" b="1" dirty="0"/>
              <a:t>PERROTTE – </a:t>
            </a:r>
            <a:r>
              <a:rPr lang="fr-FR" sz="1500" b="1" dirty="0" smtClean="0"/>
              <a:t>SAGE-FEMME COORDINATRICE ENDOSUD IDF</a:t>
            </a:r>
          </a:p>
          <a:p>
            <a:pPr algn="l"/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394028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2"/>
          <p:cNvSpPr/>
          <p:nvPr/>
        </p:nvSpPr>
        <p:spPr>
          <a:xfrm rot="5400000">
            <a:off x="222007" y="398597"/>
            <a:ext cx="381000" cy="441077"/>
          </a:xfrm>
          <a:custGeom>
            <a:avLst/>
            <a:gdLst/>
            <a:ahLst/>
            <a:cxnLst/>
            <a:rect l="l" t="t" r="r" b="b"/>
            <a:pathLst>
              <a:path w="689712" h="702485">
                <a:moveTo>
                  <a:pt x="0" y="0"/>
                </a:moveTo>
                <a:lnTo>
                  <a:pt x="689713" y="0"/>
                </a:lnTo>
                <a:lnTo>
                  <a:pt x="689713" y="702484"/>
                </a:lnTo>
                <a:lnTo>
                  <a:pt x="0" y="7024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6A70A328-0168-642D-44DA-78B585DBFAAC}"/>
              </a:ext>
            </a:extLst>
          </p:cNvPr>
          <p:cNvSpPr txBox="1">
            <a:spLocks/>
          </p:cNvSpPr>
          <p:nvPr/>
        </p:nvSpPr>
        <p:spPr>
          <a:xfrm>
            <a:off x="633046" y="-1489512"/>
            <a:ext cx="11558954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900" b="1" dirty="0" smtClean="0">
                <a:solidFill>
                  <a:prstClr val="black"/>
                </a:solidFill>
                <a:latin typeface="Aptos Display" panose="02110004020202020204"/>
              </a:rPr>
              <a:t>MODALITÉS D’ADHÉSION</a:t>
            </a:r>
            <a:endParaRPr lang="fr-FR" sz="2800" b="1" dirty="0">
              <a:solidFill>
                <a:prstClr val="black"/>
              </a:solidFill>
              <a:latin typeface="Aptos Display" panose="02110004020202020204"/>
            </a:endParaRPr>
          </a:p>
        </p:txBody>
      </p:sp>
      <p:sp>
        <p:nvSpPr>
          <p:cNvPr id="6" name="Freeform 3"/>
          <p:cNvSpPr/>
          <p:nvPr/>
        </p:nvSpPr>
        <p:spPr>
          <a:xfrm>
            <a:off x="637735" y="1388012"/>
            <a:ext cx="10780542" cy="5275888"/>
          </a:xfrm>
          <a:custGeom>
            <a:avLst/>
            <a:gdLst/>
            <a:ahLst/>
            <a:cxnLst/>
            <a:rect l="l" t="t" r="r" b="b"/>
            <a:pathLst>
              <a:path w="15820798" h="10604009">
                <a:moveTo>
                  <a:pt x="0" y="0"/>
                </a:moveTo>
                <a:lnTo>
                  <a:pt x="15820797" y="0"/>
                </a:lnTo>
                <a:lnTo>
                  <a:pt x="15820797" y="10604009"/>
                </a:lnTo>
                <a:lnTo>
                  <a:pt x="0" y="1060400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5915" b="-5915"/>
            </a:stretch>
          </a:blipFill>
        </p:spPr>
      </p:sp>
    </p:spTree>
    <p:extLst>
      <p:ext uri="{BB962C8B-B14F-4D97-AF65-F5344CB8AC3E}">
        <p14:creationId xmlns:p14="http://schemas.microsoft.com/office/powerpoint/2010/main" val="190192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2"/>
          <p:cNvSpPr/>
          <p:nvPr/>
        </p:nvSpPr>
        <p:spPr>
          <a:xfrm rot="5400000">
            <a:off x="222007" y="398597"/>
            <a:ext cx="381000" cy="441077"/>
          </a:xfrm>
          <a:custGeom>
            <a:avLst/>
            <a:gdLst/>
            <a:ahLst/>
            <a:cxnLst/>
            <a:rect l="l" t="t" r="r" b="b"/>
            <a:pathLst>
              <a:path w="689712" h="702485">
                <a:moveTo>
                  <a:pt x="0" y="0"/>
                </a:moveTo>
                <a:lnTo>
                  <a:pt x="689713" y="0"/>
                </a:lnTo>
                <a:lnTo>
                  <a:pt x="689713" y="702484"/>
                </a:lnTo>
                <a:lnTo>
                  <a:pt x="0" y="7024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6A70A328-0168-642D-44DA-78B585DBFAAC}"/>
              </a:ext>
            </a:extLst>
          </p:cNvPr>
          <p:cNvSpPr txBox="1">
            <a:spLocks/>
          </p:cNvSpPr>
          <p:nvPr/>
        </p:nvSpPr>
        <p:spPr>
          <a:xfrm>
            <a:off x="633046" y="-1489512"/>
            <a:ext cx="11558954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900" b="1" dirty="0" smtClean="0">
                <a:solidFill>
                  <a:prstClr val="black"/>
                </a:solidFill>
                <a:latin typeface="Aptos Display" panose="02110004020202020204"/>
              </a:rPr>
              <a:t>LE SITE INTERNET</a:t>
            </a:r>
            <a:endParaRPr lang="fr-FR" sz="2800" b="1" dirty="0">
              <a:solidFill>
                <a:prstClr val="black"/>
              </a:solidFill>
              <a:latin typeface="Aptos Display" panose="02110004020202020204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7817" y="1257299"/>
            <a:ext cx="7209820" cy="553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6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2"/>
          <p:cNvSpPr/>
          <p:nvPr/>
        </p:nvSpPr>
        <p:spPr>
          <a:xfrm rot="5400000">
            <a:off x="222007" y="398597"/>
            <a:ext cx="381000" cy="441077"/>
          </a:xfrm>
          <a:custGeom>
            <a:avLst/>
            <a:gdLst/>
            <a:ahLst/>
            <a:cxnLst/>
            <a:rect l="l" t="t" r="r" b="b"/>
            <a:pathLst>
              <a:path w="689712" h="702485">
                <a:moveTo>
                  <a:pt x="0" y="0"/>
                </a:moveTo>
                <a:lnTo>
                  <a:pt x="689713" y="0"/>
                </a:lnTo>
                <a:lnTo>
                  <a:pt x="689713" y="702484"/>
                </a:lnTo>
                <a:lnTo>
                  <a:pt x="0" y="7024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6A70A328-0168-642D-44DA-78B585DBFAAC}"/>
              </a:ext>
            </a:extLst>
          </p:cNvPr>
          <p:cNvSpPr txBox="1">
            <a:spLocks/>
          </p:cNvSpPr>
          <p:nvPr/>
        </p:nvSpPr>
        <p:spPr>
          <a:xfrm>
            <a:off x="633046" y="-1489512"/>
            <a:ext cx="11558954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900" b="1" dirty="0" smtClean="0">
                <a:solidFill>
                  <a:prstClr val="black"/>
                </a:solidFill>
                <a:latin typeface="Aptos Display" panose="02110004020202020204"/>
              </a:rPr>
              <a:t>LE SITE INTERNET</a:t>
            </a:r>
            <a:endParaRPr lang="fr-FR" sz="2800" b="1" dirty="0">
              <a:solidFill>
                <a:prstClr val="black"/>
              </a:solidFill>
              <a:latin typeface="Aptos Display" panose="02110004020202020204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5449" y="1216586"/>
            <a:ext cx="7260064" cy="5588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3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2"/>
          <p:cNvSpPr/>
          <p:nvPr/>
        </p:nvSpPr>
        <p:spPr>
          <a:xfrm rot="5400000">
            <a:off x="222007" y="398597"/>
            <a:ext cx="381000" cy="441077"/>
          </a:xfrm>
          <a:custGeom>
            <a:avLst/>
            <a:gdLst/>
            <a:ahLst/>
            <a:cxnLst/>
            <a:rect l="l" t="t" r="r" b="b"/>
            <a:pathLst>
              <a:path w="689712" h="702485">
                <a:moveTo>
                  <a:pt x="0" y="0"/>
                </a:moveTo>
                <a:lnTo>
                  <a:pt x="689713" y="0"/>
                </a:lnTo>
                <a:lnTo>
                  <a:pt x="689713" y="702484"/>
                </a:lnTo>
                <a:lnTo>
                  <a:pt x="0" y="7024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6A70A328-0168-642D-44DA-78B585DBFAAC}"/>
              </a:ext>
            </a:extLst>
          </p:cNvPr>
          <p:cNvSpPr txBox="1">
            <a:spLocks/>
          </p:cNvSpPr>
          <p:nvPr/>
        </p:nvSpPr>
        <p:spPr>
          <a:xfrm>
            <a:off x="633046" y="-1489512"/>
            <a:ext cx="11558954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900" b="1" dirty="0" smtClean="0">
                <a:solidFill>
                  <a:prstClr val="black"/>
                </a:solidFill>
                <a:latin typeface="Aptos Display" panose="02110004020202020204"/>
              </a:rPr>
              <a:t>LE SITE INTERNET</a:t>
            </a:r>
            <a:endParaRPr lang="fr-FR" sz="2800" b="1" dirty="0">
              <a:solidFill>
                <a:prstClr val="black"/>
              </a:solidFill>
              <a:latin typeface="Aptos Display" panose="02110004020202020204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5157" y="1223963"/>
            <a:ext cx="7248797" cy="557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0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2"/>
          <p:cNvSpPr/>
          <p:nvPr/>
        </p:nvSpPr>
        <p:spPr>
          <a:xfrm rot="5400000">
            <a:off x="222007" y="398597"/>
            <a:ext cx="381000" cy="441077"/>
          </a:xfrm>
          <a:custGeom>
            <a:avLst/>
            <a:gdLst/>
            <a:ahLst/>
            <a:cxnLst/>
            <a:rect l="l" t="t" r="r" b="b"/>
            <a:pathLst>
              <a:path w="689712" h="702485">
                <a:moveTo>
                  <a:pt x="0" y="0"/>
                </a:moveTo>
                <a:lnTo>
                  <a:pt x="689713" y="0"/>
                </a:lnTo>
                <a:lnTo>
                  <a:pt x="689713" y="702484"/>
                </a:lnTo>
                <a:lnTo>
                  <a:pt x="0" y="7024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6A70A328-0168-642D-44DA-78B585DBFAAC}"/>
              </a:ext>
            </a:extLst>
          </p:cNvPr>
          <p:cNvSpPr txBox="1">
            <a:spLocks/>
          </p:cNvSpPr>
          <p:nvPr/>
        </p:nvSpPr>
        <p:spPr>
          <a:xfrm>
            <a:off x="633046" y="-1489512"/>
            <a:ext cx="11558954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900" b="1" dirty="0" smtClean="0">
                <a:solidFill>
                  <a:prstClr val="black"/>
                </a:solidFill>
                <a:latin typeface="Aptos Display" panose="02110004020202020204"/>
              </a:rPr>
              <a:t>LES SUPPORTS DE COMMUNICATION</a:t>
            </a:r>
            <a:endParaRPr lang="fr-FR" sz="2800" b="1" dirty="0">
              <a:solidFill>
                <a:prstClr val="black"/>
              </a:solidFill>
              <a:latin typeface="Aptos Display" panose="02110004020202020204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9167814" y="719138"/>
            <a:ext cx="2767012" cy="95410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</a:rPr>
              <a:t>Nos relais d’informations 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</a:rPr>
              <a:t>→ CPTS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</a:rPr>
              <a:t>→ DAC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</a:rPr>
              <a:t>→ Réseaux de périnatalité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47" y="2441615"/>
            <a:ext cx="2714086" cy="1966397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47" y="4581756"/>
            <a:ext cx="2714086" cy="198097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638" y="4581756"/>
            <a:ext cx="2796869" cy="1975842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695" y="2441615"/>
            <a:ext cx="2776355" cy="1965758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013" y="2250719"/>
            <a:ext cx="3071932" cy="4306879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12931" y="4610022"/>
            <a:ext cx="938865" cy="676715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10864798" y="5381519"/>
            <a:ext cx="18920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fr-FR" sz="1200" b="1" dirty="0" smtClean="0">
                <a:solidFill>
                  <a:schemeClr val="accent1">
                    <a:lumMod val="75000"/>
                  </a:schemeClr>
                </a:solidFill>
              </a:rPr>
              <a:t>ndo-idf.fr</a:t>
            </a:r>
            <a:endParaRPr lang="fr-FR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693868" y="5842705"/>
            <a:ext cx="1377815" cy="627942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323" y="2056400"/>
            <a:ext cx="408467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720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/>
          <p:nvPr/>
        </p:nvSpPr>
        <p:spPr>
          <a:xfrm>
            <a:off x="0" y="-1"/>
            <a:ext cx="6073833" cy="680561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</p:sp>
      <p:sp>
        <p:nvSpPr>
          <p:cNvPr id="5" name="Freeform 8"/>
          <p:cNvSpPr/>
          <p:nvPr/>
        </p:nvSpPr>
        <p:spPr>
          <a:xfrm rot="5400000">
            <a:off x="46027" y="899471"/>
            <a:ext cx="597238" cy="529907"/>
          </a:xfrm>
          <a:custGeom>
            <a:avLst/>
            <a:gdLst/>
            <a:ahLst/>
            <a:cxnLst/>
            <a:rect l="l" t="t" r="r" b="b"/>
            <a:pathLst>
              <a:path w="689712" h="702485">
                <a:moveTo>
                  <a:pt x="0" y="0"/>
                </a:moveTo>
                <a:lnTo>
                  <a:pt x="689712" y="0"/>
                </a:lnTo>
                <a:lnTo>
                  <a:pt x="689712" y="702484"/>
                </a:lnTo>
                <a:lnTo>
                  <a:pt x="0" y="7024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ZoneTexte 7"/>
          <p:cNvSpPr txBox="1"/>
          <p:nvPr/>
        </p:nvSpPr>
        <p:spPr>
          <a:xfrm>
            <a:off x="0" y="1757362"/>
            <a:ext cx="66579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 smtClean="0">
                <a:solidFill>
                  <a:schemeClr val="bg1"/>
                </a:solidFill>
                <a:latin typeface="Aptos Display"/>
              </a:rPr>
              <a:t>Contactez-nous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9" name="Freeform 4"/>
          <p:cNvSpPr/>
          <p:nvPr/>
        </p:nvSpPr>
        <p:spPr>
          <a:xfrm>
            <a:off x="79692" y="2655023"/>
            <a:ext cx="4430759" cy="332196"/>
          </a:xfrm>
          <a:custGeom>
            <a:avLst/>
            <a:gdLst/>
            <a:ahLst/>
            <a:cxnLst/>
            <a:rect l="l" t="t" r="r" b="b"/>
            <a:pathLst>
              <a:path w="7879934" h="582355">
                <a:moveTo>
                  <a:pt x="0" y="0"/>
                </a:moveTo>
                <a:lnTo>
                  <a:pt x="7879934" y="0"/>
                </a:lnTo>
                <a:lnTo>
                  <a:pt x="7879934" y="582354"/>
                </a:lnTo>
                <a:lnTo>
                  <a:pt x="0" y="5823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171" t="-308623" r="-7088" b="-1042730"/>
            </a:stretch>
          </a:blipFill>
        </p:spPr>
      </p:sp>
      <p:sp>
        <p:nvSpPr>
          <p:cNvPr id="10" name="ZoneTexte 9"/>
          <p:cNvSpPr txBox="1"/>
          <p:nvPr/>
        </p:nvSpPr>
        <p:spPr>
          <a:xfrm>
            <a:off x="79692" y="3533602"/>
            <a:ext cx="4592061" cy="1972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782"/>
              </a:lnSpc>
            </a:pPr>
            <a:r>
              <a:rPr lang="en-US" dirty="0">
                <a:solidFill>
                  <a:schemeClr val="bg1"/>
                </a:solidFill>
              </a:rPr>
              <a:t>filiere.centre.ouest@endo-idf.fr</a:t>
            </a:r>
          </a:p>
          <a:p>
            <a:pPr>
              <a:lnSpc>
                <a:spcPts val="3782"/>
              </a:lnSpc>
            </a:pPr>
            <a:r>
              <a:rPr lang="en-US" dirty="0">
                <a:solidFill>
                  <a:schemeClr val="bg1"/>
                </a:solidFill>
              </a:rPr>
              <a:t>filiere.78.95ouest@endo-idf.fr</a:t>
            </a:r>
          </a:p>
          <a:p>
            <a:pPr>
              <a:lnSpc>
                <a:spcPts val="3782"/>
              </a:lnSpc>
            </a:pPr>
            <a:r>
              <a:rPr lang="en-US" dirty="0">
                <a:solidFill>
                  <a:schemeClr val="bg1"/>
                </a:solidFill>
              </a:rPr>
              <a:t>filiere.sud@endo-idf.fr</a:t>
            </a:r>
          </a:p>
          <a:p>
            <a:pPr>
              <a:lnSpc>
                <a:spcPts val="3782"/>
              </a:lnSpc>
            </a:pPr>
            <a:r>
              <a:rPr lang="en-US" dirty="0">
                <a:solidFill>
                  <a:schemeClr val="bg1"/>
                </a:solidFill>
              </a:rPr>
              <a:t>filiere.nord.est@endo-idf.fr</a:t>
            </a:r>
          </a:p>
        </p:txBody>
      </p:sp>
      <p:sp>
        <p:nvSpPr>
          <p:cNvPr id="11" name="Freeform 9"/>
          <p:cNvSpPr/>
          <p:nvPr/>
        </p:nvSpPr>
        <p:spPr>
          <a:xfrm>
            <a:off x="7398552" y="321505"/>
            <a:ext cx="1834118" cy="1088599"/>
          </a:xfrm>
          <a:custGeom>
            <a:avLst/>
            <a:gdLst/>
            <a:ahLst/>
            <a:cxnLst/>
            <a:rect l="l" t="t" r="r" b="b"/>
            <a:pathLst>
              <a:path w="3409564" h="1788152">
                <a:moveTo>
                  <a:pt x="0" y="0"/>
                </a:moveTo>
                <a:lnTo>
                  <a:pt x="3409564" y="0"/>
                </a:lnTo>
                <a:lnTo>
                  <a:pt x="3409564" y="1788152"/>
                </a:lnTo>
                <a:lnTo>
                  <a:pt x="0" y="178815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2" name="Freeform 11"/>
          <p:cNvSpPr/>
          <p:nvPr/>
        </p:nvSpPr>
        <p:spPr>
          <a:xfrm>
            <a:off x="9654073" y="185353"/>
            <a:ext cx="1351978" cy="1613359"/>
          </a:xfrm>
          <a:custGeom>
            <a:avLst/>
            <a:gdLst/>
            <a:ahLst/>
            <a:cxnLst/>
            <a:rect l="l" t="t" r="r" b="b"/>
            <a:pathLst>
              <a:path w="2241563" h="2241563">
                <a:moveTo>
                  <a:pt x="0" y="0"/>
                </a:moveTo>
                <a:lnTo>
                  <a:pt x="2241563" y="0"/>
                </a:lnTo>
                <a:lnTo>
                  <a:pt x="2241563" y="2241563"/>
                </a:lnTo>
                <a:lnTo>
                  <a:pt x="0" y="224156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3" name="Rectangle 12"/>
          <p:cNvSpPr/>
          <p:nvPr/>
        </p:nvSpPr>
        <p:spPr>
          <a:xfrm>
            <a:off x="6354706" y="2801590"/>
            <a:ext cx="6032149" cy="790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6300"/>
              </a:lnSpc>
            </a:pPr>
            <a:r>
              <a:rPr lang="en-US" sz="2400" b="1" dirty="0">
                <a:solidFill>
                  <a:srgbClr val="000000"/>
                </a:solidFill>
                <a:latin typeface="Aptos Display"/>
              </a:rPr>
              <a:t>MERCI DE VOTRE </a:t>
            </a:r>
            <a:r>
              <a:rPr lang="en-US" sz="2400" b="1" dirty="0" smtClean="0">
                <a:solidFill>
                  <a:srgbClr val="000000"/>
                </a:solidFill>
                <a:latin typeface="Aptos Display"/>
              </a:rPr>
              <a:t>ATTENTION !</a:t>
            </a:r>
            <a:endParaRPr lang="en-US" sz="2400" b="1" dirty="0">
              <a:solidFill>
                <a:srgbClr val="000000"/>
              </a:solidFill>
              <a:latin typeface="Aptos Display"/>
            </a:endParaRPr>
          </a:p>
        </p:txBody>
      </p:sp>
      <p:sp>
        <p:nvSpPr>
          <p:cNvPr id="14" name="AutoShape 7"/>
          <p:cNvSpPr/>
          <p:nvPr/>
        </p:nvSpPr>
        <p:spPr>
          <a:xfrm flipV="1">
            <a:off x="7512374" y="3936477"/>
            <a:ext cx="3716814" cy="13473"/>
          </a:xfrm>
          <a:prstGeom prst="line">
            <a:avLst/>
          </a:prstGeom>
          <a:ln w="19050" cap="rnd">
            <a:solidFill>
              <a:srgbClr val="EEBC1A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TextBox 13"/>
          <p:cNvSpPr txBox="1"/>
          <p:nvPr/>
        </p:nvSpPr>
        <p:spPr>
          <a:xfrm>
            <a:off x="8933435" y="5826286"/>
            <a:ext cx="6258166" cy="5347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50"/>
              </a:lnSpc>
            </a:pPr>
            <a:r>
              <a:rPr lang="en-US" sz="2000" b="1" dirty="0" smtClean="0">
                <a:solidFill>
                  <a:srgbClr val="000000"/>
                </a:solidFill>
                <a:latin typeface="Aptos Display"/>
              </a:rPr>
              <a:t>Site Web</a:t>
            </a: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863" y="5112650"/>
            <a:ext cx="1584655" cy="1584655"/>
          </a:xfrm>
          <a:prstGeom prst="rect">
            <a:avLst/>
          </a:prstGeom>
        </p:spPr>
      </p:pic>
      <p:sp>
        <p:nvSpPr>
          <p:cNvPr id="17" name="TextBox 14"/>
          <p:cNvSpPr txBox="1"/>
          <p:nvPr/>
        </p:nvSpPr>
        <p:spPr>
          <a:xfrm>
            <a:off x="8933435" y="6124445"/>
            <a:ext cx="6258166" cy="4732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200"/>
              </a:lnSpc>
              <a:spcBef>
                <a:spcPct val="0"/>
              </a:spcBef>
            </a:pPr>
            <a:r>
              <a:rPr lang="en-US" dirty="0" smtClean="0">
                <a:solidFill>
                  <a:srgbClr val="000000"/>
                </a:solidFill>
                <a:latin typeface="Aptos Display" panose="02110004020202020204"/>
              </a:rPr>
              <a:t>endo-idf.fr</a:t>
            </a:r>
            <a:endParaRPr lang="en-US" dirty="0">
              <a:solidFill>
                <a:srgbClr val="000000"/>
              </a:solidFill>
              <a:latin typeface="Aptos Display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44296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6A70A328-0168-642D-44DA-78B585DBFAAC}"/>
              </a:ext>
            </a:extLst>
          </p:cNvPr>
          <p:cNvSpPr txBox="1">
            <a:spLocks/>
          </p:cNvSpPr>
          <p:nvPr/>
        </p:nvSpPr>
        <p:spPr>
          <a:xfrm>
            <a:off x="698695" y="-1496462"/>
            <a:ext cx="11558954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fr-FR" sz="2900" b="1" dirty="0" smtClean="0"/>
              <a:t>STRATÉGIE</a:t>
            </a:r>
            <a:r>
              <a:rPr lang="fr-FR" sz="2800" b="1" dirty="0" smtClean="0"/>
              <a:t> NATIONALE DE LUTTE CONTRE L’ENDOMÉTRIOSE</a:t>
            </a:r>
            <a:endParaRPr lang="fr-FR" sz="2800" b="1" dirty="0"/>
          </a:p>
        </p:txBody>
      </p:sp>
      <p:sp>
        <p:nvSpPr>
          <p:cNvPr id="5" name="Freeform 2"/>
          <p:cNvSpPr/>
          <p:nvPr/>
        </p:nvSpPr>
        <p:spPr>
          <a:xfrm rot="5400000">
            <a:off x="217612" y="422404"/>
            <a:ext cx="381000" cy="441077"/>
          </a:xfrm>
          <a:custGeom>
            <a:avLst/>
            <a:gdLst/>
            <a:ahLst/>
            <a:cxnLst/>
            <a:rect l="l" t="t" r="r" b="b"/>
            <a:pathLst>
              <a:path w="689712" h="702485">
                <a:moveTo>
                  <a:pt x="0" y="0"/>
                </a:moveTo>
                <a:lnTo>
                  <a:pt x="689713" y="0"/>
                </a:lnTo>
                <a:lnTo>
                  <a:pt x="689713" y="702484"/>
                </a:lnTo>
                <a:lnTo>
                  <a:pt x="0" y="7024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519DD543-7A2A-44A6-A52A-5F823AD21339}"/>
              </a:ext>
            </a:extLst>
          </p:cNvPr>
          <p:cNvSpPr/>
          <p:nvPr/>
        </p:nvSpPr>
        <p:spPr>
          <a:xfrm>
            <a:off x="3786352" y="1708001"/>
            <a:ext cx="4569335" cy="21752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4671710" y="2195444"/>
            <a:ext cx="2798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Plan d’action</a:t>
            </a:r>
          </a:p>
          <a:p>
            <a:pPr algn="ctr"/>
            <a:r>
              <a:rPr lang="fr-FR" b="1" dirty="0"/>
              <a:t>n</a:t>
            </a:r>
            <a:r>
              <a:rPr lang="fr-FR" b="1" dirty="0" smtClean="0"/>
              <a:t>ational annoncé le</a:t>
            </a:r>
          </a:p>
          <a:p>
            <a:pPr algn="ctr"/>
            <a:r>
              <a:rPr lang="fr-FR" b="1" dirty="0" smtClean="0"/>
              <a:t>12 janvier 2022</a:t>
            </a:r>
          </a:p>
          <a:p>
            <a:endParaRPr lang="fr-FR" dirty="0"/>
          </a:p>
        </p:txBody>
      </p:sp>
      <p:cxnSp>
        <p:nvCxnSpPr>
          <p:cNvPr id="8" name="Connecteur droit avec flèche 7"/>
          <p:cNvCxnSpPr/>
          <p:nvPr/>
        </p:nvCxnSpPr>
        <p:spPr>
          <a:xfrm flipH="1">
            <a:off x="3900652" y="4086225"/>
            <a:ext cx="1161886" cy="101573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7248553" y="4021846"/>
            <a:ext cx="980979" cy="10801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5"/>
          <p:cNvSpPr/>
          <p:nvPr/>
        </p:nvSpPr>
        <p:spPr>
          <a:xfrm>
            <a:off x="7974384" y="5101959"/>
            <a:ext cx="605927" cy="611360"/>
          </a:xfrm>
          <a:custGeom>
            <a:avLst/>
            <a:gdLst/>
            <a:ahLst/>
            <a:cxnLst/>
            <a:rect l="l" t="t" r="r" b="b"/>
            <a:pathLst>
              <a:path w="1324976" h="1374975">
                <a:moveTo>
                  <a:pt x="0" y="0"/>
                </a:moveTo>
                <a:lnTo>
                  <a:pt x="1324977" y="0"/>
                </a:lnTo>
                <a:lnTo>
                  <a:pt x="1324977" y="1374975"/>
                </a:lnTo>
                <a:lnTo>
                  <a:pt x="0" y="13749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ZoneTexte 11"/>
          <p:cNvSpPr txBox="1"/>
          <p:nvPr/>
        </p:nvSpPr>
        <p:spPr>
          <a:xfrm>
            <a:off x="7529414" y="5777769"/>
            <a:ext cx="14958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Améliorer la prise en soins des personnes atteintes d’endométriose</a:t>
            </a:r>
            <a:endParaRPr lang="fr-FR" sz="1200" b="1" dirty="0"/>
          </a:p>
        </p:txBody>
      </p:sp>
      <p:sp>
        <p:nvSpPr>
          <p:cNvPr id="13" name="Freeform 4"/>
          <p:cNvSpPr/>
          <p:nvPr/>
        </p:nvSpPr>
        <p:spPr>
          <a:xfrm>
            <a:off x="3469747" y="5101959"/>
            <a:ext cx="726016" cy="611360"/>
          </a:xfrm>
          <a:custGeom>
            <a:avLst/>
            <a:gdLst/>
            <a:ahLst/>
            <a:cxnLst/>
            <a:rect l="l" t="t" r="r" b="b"/>
            <a:pathLst>
              <a:path w="1324976" h="1329812">
                <a:moveTo>
                  <a:pt x="0" y="0"/>
                </a:moveTo>
                <a:lnTo>
                  <a:pt x="1324976" y="0"/>
                </a:lnTo>
                <a:lnTo>
                  <a:pt x="1324976" y="1329812"/>
                </a:lnTo>
                <a:lnTo>
                  <a:pt x="0" y="132981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ZoneTexte 13"/>
          <p:cNvSpPr txBox="1"/>
          <p:nvPr/>
        </p:nvSpPr>
        <p:spPr>
          <a:xfrm>
            <a:off x="3084822" y="5777769"/>
            <a:ext cx="1495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Réduire le retard de diagnostic</a:t>
            </a:r>
            <a:endParaRPr lang="fr-FR" sz="1200" b="1" dirty="0"/>
          </a:p>
        </p:txBody>
      </p:sp>
    </p:spTree>
    <p:extLst>
      <p:ext uri="{BB962C8B-B14F-4D97-AF65-F5344CB8AC3E}">
        <p14:creationId xmlns:p14="http://schemas.microsoft.com/office/powerpoint/2010/main" val="404540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2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2"/>
          <p:cNvSpPr/>
          <p:nvPr/>
        </p:nvSpPr>
        <p:spPr>
          <a:xfrm rot="5400000">
            <a:off x="217612" y="422404"/>
            <a:ext cx="381000" cy="441077"/>
          </a:xfrm>
          <a:custGeom>
            <a:avLst/>
            <a:gdLst/>
            <a:ahLst/>
            <a:cxnLst/>
            <a:rect l="l" t="t" r="r" b="b"/>
            <a:pathLst>
              <a:path w="689712" h="702485">
                <a:moveTo>
                  <a:pt x="0" y="0"/>
                </a:moveTo>
                <a:lnTo>
                  <a:pt x="689713" y="0"/>
                </a:lnTo>
                <a:lnTo>
                  <a:pt x="689713" y="702484"/>
                </a:lnTo>
                <a:lnTo>
                  <a:pt x="0" y="7024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6A70A328-0168-642D-44DA-78B585DBFAAC}"/>
              </a:ext>
            </a:extLst>
          </p:cNvPr>
          <p:cNvSpPr txBox="1">
            <a:spLocks/>
          </p:cNvSpPr>
          <p:nvPr/>
        </p:nvSpPr>
        <p:spPr>
          <a:xfrm>
            <a:off x="698695" y="-1496462"/>
            <a:ext cx="11558954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900" b="1" dirty="0" smtClean="0">
                <a:solidFill>
                  <a:prstClr val="black"/>
                </a:solidFill>
                <a:latin typeface="Aptos Display" panose="02110004020202020204"/>
              </a:rPr>
              <a:t>LE TRAVAIL EN FILIÈRE</a:t>
            </a:r>
            <a:endParaRPr lang="fr-FR" sz="2800" b="1" dirty="0">
              <a:solidFill>
                <a:prstClr val="black"/>
              </a:solidFill>
              <a:latin typeface="Aptos Display" panose="02110004020202020204"/>
            </a:endParaRP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1" y="1273996"/>
            <a:ext cx="4452080" cy="2402653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6137" y="1271219"/>
            <a:ext cx="4457225" cy="2405430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7281" y="4056730"/>
            <a:ext cx="4408996" cy="2475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120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2"/>
          <p:cNvSpPr/>
          <p:nvPr/>
        </p:nvSpPr>
        <p:spPr>
          <a:xfrm rot="5400000">
            <a:off x="217612" y="422404"/>
            <a:ext cx="381000" cy="441077"/>
          </a:xfrm>
          <a:custGeom>
            <a:avLst/>
            <a:gdLst/>
            <a:ahLst/>
            <a:cxnLst/>
            <a:rect l="l" t="t" r="r" b="b"/>
            <a:pathLst>
              <a:path w="689712" h="702485">
                <a:moveTo>
                  <a:pt x="0" y="0"/>
                </a:moveTo>
                <a:lnTo>
                  <a:pt x="689713" y="0"/>
                </a:lnTo>
                <a:lnTo>
                  <a:pt x="689713" y="702484"/>
                </a:lnTo>
                <a:lnTo>
                  <a:pt x="0" y="7024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6A70A328-0168-642D-44DA-78B585DBFAAC}"/>
              </a:ext>
            </a:extLst>
          </p:cNvPr>
          <p:cNvSpPr txBox="1">
            <a:spLocks/>
          </p:cNvSpPr>
          <p:nvPr/>
        </p:nvSpPr>
        <p:spPr>
          <a:xfrm>
            <a:off x="698695" y="-1496462"/>
            <a:ext cx="11558954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9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POURQUOI UNE FILIÈRE </a:t>
            </a:r>
            <a:r>
              <a:rPr kumimoji="0" lang="fr-FR" sz="28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ENDOMÉTRIOSE ?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ptos Display" panose="02110004020202020204"/>
              <a:ea typeface="+mj-ea"/>
              <a:cs typeface="+mj-cs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652" y="933456"/>
            <a:ext cx="8414785" cy="5259769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0566401" y="6455833"/>
            <a:ext cx="2362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000" b="1" dirty="0" smtClean="0">
                <a:latin typeface="Aptos" panose="020B0004020202020204" pitchFamily="34" charset="0"/>
              </a:rPr>
              <a:t>Source : Louis Marcellin</a:t>
            </a:r>
            <a:endParaRPr lang="fr-FR" sz="1000" b="1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61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2"/>
          <p:cNvSpPr/>
          <p:nvPr/>
        </p:nvSpPr>
        <p:spPr>
          <a:xfrm rot="5400000">
            <a:off x="217612" y="422404"/>
            <a:ext cx="381000" cy="441077"/>
          </a:xfrm>
          <a:custGeom>
            <a:avLst/>
            <a:gdLst/>
            <a:ahLst/>
            <a:cxnLst/>
            <a:rect l="l" t="t" r="r" b="b"/>
            <a:pathLst>
              <a:path w="689712" h="702485">
                <a:moveTo>
                  <a:pt x="0" y="0"/>
                </a:moveTo>
                <a:lnTo>
                  <a:pt x="689713" y="0"/>
                </a:lnTo>
                <a:lnTo>
                  <a:pt x="689713" y="702484"/>
                </a:lnTo>
                <a:lnTo>
                  <a:pt x="0" y="7024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7" name="Titre 1">
            <a:extLst>
              <a:ext uri="{FF2B5EF4-FFF2-40B4-BE49-F238E27FC236}">
                <a16:creationId xmlns:a16="http://schemas.microsoft.com/office/drawing/2014/main" id="{6A70A328-0168-642D-44DA-78B585DBFAAC}"/>
              </a:ext>
            </a:extLst>
          </p:cNvPr>
          <p:cNvSpPr txBox="1">
            <a:spLocks/>
          </p:cNvSpPr>
          <p:nvPr/>
        </p:nvSpPr>
        <p:spPr>
          <a:xfrm>
            <a:off x="698695" y="-1496462"/>
            <a:ext cx="11558954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900" b="1" dirty="0" smtClean="0">
                <a:solidFill>
                  <a:prstClr val="black"/>
                </a:solidFill>
                <a:latin typeface="Aptos Display" panose="02110004020202020204"/>
              </a:rPr>
              <a:t>DÉCOUPAGE DE L’ÎLE-DE-FRANCE</a:t>
            </a:r>
            <a:endParaRPr lang="fr-FR" sz="2800" b="1" dirty="0">
              <a:solidFill>
                <a:prstClr val="black"/>
              </a:solidFill>
              <a:latin typeface="Aptos Display" panose="02110004020202020204"/>
            </a:endParaRPr>
          </a:p>
        </p:txBody>
      </p:sp>
      <p:graphicFrame>
        <p:nvGraphicFramePr>
          <p:cNvPr id="18" name="Tableau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9446832"/>
              </p:ext>
            </p:extLst>
          </p:nvPr>
        </p:nvGraphicFramePr>
        <p:xfrm>
          <a:off x="323554" y="1247774"/>
          <a:ext cx="7282160" cy="5330011"/>
        </p:xfrm>
        <a:graphic>
          <a:graphicData uri="http://schemas.openxmlformats.org/drawingml/2006/table">
            <a:tbl>
              <a:tblPr firstRow="1" bandRow="1"/>
              <a:tblGrid>
                <a:gridCol w="3641080">
                  <a:extLst>
                    <a:ext uri="{9D8B030D-6E8A-4147-A177-3AD203B41FA5}">
                      <a16:colId xmlns:a16="http://schemas.microsoft.com/office/drawing/2014/main" val="1614031355"/>
                    </a:ext>
                  </a:extLst>
                </a:gridCol>
                <a:gridCol w="3641080">
                  <a:extLst>
                    <a:ext uri="{9D8B030D-6E8A-4147-A177-3AD203B41FA5}">
                      <a16:colId xmlns:a16="http://schemas.microsoft.com/office/drawing/2014/main" val="2315670150"/>
                    </a:ext>
                  </a:extLst>
                </a:gridCol>
              </a:tblGrid>
              <a:tr h="8528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r>
                        <a:rPr lang="fr-FR" sz="1200" b="1" dirty="0" smtClean="0">
                          <a:solidFill>
                            <a:srgbClr val="FF99CC"/>
                          </a:solidFill>
                        </a:rPr>
                        <a:t>Filière 78 et 95</a:t>
                      </a:r>
                      <a:r>
                        <a:rPr lang="fr-FR" sz="1200" b="1" baseline="0" dirty="0" smtClean="0">
                          <a:solidFill>
                            <a:srgbClr val="FF99CC"/>
                          </a:solidFill>
                        </a:rPr>
                        <a:t> Ouest Voyelle</a:t>
                      </a:r>
                    </a:p>
                    <a:p>
                      <a:r>
                        <a:rPr lang="fr-FR" sz="1050" b="1" baseline="0" dirty="0" smtClean="0">
                          <a:solidFill>
                            <a:schemeClr val="tx1"/>
                          </a:solidFill>
                        </a:rPr>
                        <a:t>Équipe de coordination : </a:t>
                      </a:r>
                    </a:p>
                    <a:p>
                      <a:r>
                        <a:rPr lang="fr-FR" sz="1050" b="0" baseline="0" dirty="0" smtClean="0">
                          <a:solidFill>
                            <a:schemeClr val="tx1"/>
                          </a:solidFill>
                        </a:rPr>
                        <a:t>Marion LAUSBERG et Amélie BIJON</a:t>
                      </a:r>
                      <a:endParaRPr lang="fr-FR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050" dirty="0" smtClean="0"/>
                        <a:t>Centre</a:t>
                      </a:r>
                      <a:r>
                        <a:rPr lang="fr-FR" sz="1050" baseline="0" dirty="0" smtClean="0"/>
                        <a:t> Hospitalier de Poissy-Saint-Germain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050" baseline="0" dirty="0" smtClean="0"/>
                        <a:t>Centre hospitalier de Versailles</a:t>
                      </a:r>
                      <a:endParaRPr lang="fr-FR" sz="1050" dirty="0" smtClean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5754650"/>
                  </a:ext>
                </a:extLst>
              </a:tr>
              <a:tr h="13325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r>
                        <a:rPr lang="fr-FR" sz="1200" b="1" dirty="0" smtClean="0">
                          <a:solidFill>
                            <a:srgbClr val="00B0F0"/>
                          </a:solidFill>
                        </a:rPr>
                        <a:t>Filière 92 Centre et Nord,</a:t>
                      </a:r>
                      <a:r>
                        <a:rPr lang="fr-FR" sz="1200" b="1" baseline="0" dirty="0" smtClean="0">
                          <a:solidFill>
                            <a:srgbClr val="00B0F0"/>
                          </a:solidFill>
                        </a:rPr>
                        <a:t> 95 Sud </a:t>
                      </a:r>
                    </a:p>
                    <a:p>
                      <a:r>
                        <a:rPr lang="fr-FR" sz="1200" b="1" baseline="0" dirty="0" err="1" smtClean="0">
                          <a:solidFill>
                            <a:srgbClr val="00B0F0"/>
                          </a:solidFill>
                        </a:rPr>
                        <a:t>Endo</a:t>
                      </a:r>
                      <a:r>
                        <a:rPr lang="fr-FR" sz="1200" b="1" baseline="0" dirty="0" smtClean="0">
                          <a:solidFill>
                            <a:srgbClr val="00B0F0"/>
                          </a:solidFill>
                        </a:rPr>
                        <a:t> Centre-Ouest</a:t>
                      </a:r>
                    </a:p>
                    <a:p>
                      <a:r>
                        <a:rPr lang="fr-FR" sz="1050" b="1" baseline="0" dirty="0" smtClean="0">
                          <a:solidFill>
                            <a:schemeClr val="tx1"/>
                          </a:solidFill>
                        </a:rPr>
                        <a:t>Équipe de coordination : </a:t>
                      </a:r>
                    </a:p>
                    <a:p>
                      <a:r>
                        <a:rPr lang="fr-FR" sz="1050" b="0" baseline="0" dirty="0" smtClean="0">
                          <a:solidFill>
                            <a:schemeClr val="tx1"/>
                          </a:solidFill>
                        </a:rPr>
                        <a:t>Elodie JOUIN-LEVY et Silvia HORSMAN</a:t>
                      </a:r>
                      <a:endParaRPr lang="fr-FR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050" dirty="0" smtClean="0"/>
                        <a:t>Hôpital Beaujon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050" dirty="0" smtClean="0"/>
                        <a:t>Centres Médico chirurgicaux</a:t>
                      </a:r>
                      <a:r>
                        <a:rPr lang="fr-FR" sz="1050" baseline="0" dirty="0" smtClean="0"/>
                        <a:t> Ambroise Paré, Pierre </a:t>
                      </a:r>
                      <a:r>
                        <a:rPr lang="fr-FR" sz="1050" baseline="0" dirty="0" err="1" smtClean="0"/>
                        <a:t>Cherest</a:t>
                      </a:r>
                      <a:r>
                        <a:rPr lang="fr-FR" sz="1050" baseline="0" dirty="0" smtClean="0"/>
                        <a:t>, Hartmann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050" baseline="0" dirty="0" smtClean="0"/>
                        <a:t>GHEM Hôpital Simone Veil, Eaubonne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050" baseline="0" dirty="0" smtClean="0"/>
                        <a:t>Hôpital Foch</a:t>
                      </a:r>
                      <a:endParaRPr lang="fr-FR" sz="1050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6912582"/>
                  </a:ext>
                </a:extLst>
              </a:tr>
              <a:tr h="14924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r>
                        <a:rPr lang="fr-FR" sz="1200" b="1" dirty="0" smtClean="0">
                          <a:solidFill>
                            <a:srgbClr val="00B050"/>
                          </a:solidFill>
                        </a:rPr>
                        <a:t>Filière Paris Ouest, 92 Sud,</a:t>
                      </a:r>
                      <a:r>
                        <a:rPr lang="fr-FR" sz="1200" b="1" baseline="0" dirty="0" smtClean="0">
                          <a:solidFill>
                            <a:srgbClr val="00B050"/>
                          </a:solidFill>
                        </a:rPr>
                        <a:t> 91 et 94</a:t>
                      </a:r>
                    </a:p>
                    <a:p>
                      <a:r>
                        <a:rPr lang="fr-FR" sz="1200" b="1" baseline="0" dirty="0" err="1" smtClean="0">
                          <a:solidFill>
                            <a:srgbClr val="00B050"/>
                          </a:solidFill>
                        </a:rPr>
                        <a:t>EndoSud</a:t>
                      </a:r>
                      <a:r>
                        <a:rPr lang="fr-FR" sz="1200" b="1" baseline="0" dirty="0" smtClean="0">
                          <a:solidFill>
                            <a:srgbClr val="00B050"/>
                          </a:solidFill>
                        </a:rPr>
                        <a:t> IDF</a:t>
                      </a:r>
                    </a:p>
                    <a:p>
                      <a:r>
                        <a:rPr lang="fr-FR" sz="1050" b="1" baseline="0" dirty="0" smtClean="0"/>
                        <a:t>Équipe de coordination : </a:t>
                      </a:r>
                    </a:p>
                    <a:p>
                      <a:r>
                        <a:rPr lang="fr-FR" sz="1050" b="0" baseline="0" dirty="0" smtClean="0"/>
                        <a:t>Frédérique PERROTTE et Linçia LADREZEAU</a:t>
                      </a:r>
                      <a:endParaRPr lang="fr-FR" sz="1050" b="0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1050" dirty="0" smtClean="0"/>
                        <a:t>Hôpital Port-Royal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1050" dirty="0" smtClean="0"/>
                        <a:t>Hôpital</a:t>
                      </a:r>
                      <a:r>
                        <a:rPr lang="fr-FR" sz="1050" baseline="0" dirty="0" smtClean="0"/>
                        <a:t> Saint-Joseph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1050" baseline="0" dirty="0" smtClean="0"/>
                        <a:t>Hôpital Privé d’Antony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1050" baseline="0" dirty="0" smtClean="0"/>
                        <a:t>Institut de la Femme et de l’Endométriose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1050" baseline="0" dirty="0" smtClean="0"/>
                        <a:t>Hôpital Intercommunal de Créteil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1050" baseline="0" dirty="0" smtClean="0"/>
                        <a:t>Hôpital du Kremlin-Bicêtre</a:t>
                      </a:r>
                      <a:endParaRPr lang="fr-FR" sz="1050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8105252"/>
                  </a:ext>
                </a:extLst>
              </a:tr>
              <a:tr h="16523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r>
                        <a:rPr lang="fr-FR" sz="1200" b="1" dirty="0" smtClean="0">
                          <a:solidFill>
                            <a:schemeClr val="accent2"/>
                          </a:solidFill>
                        </a:rPr>
                        <a:t>Filière</a:t>
                      </a:r>
                      <a:r>
                        <a:rPr lang="fr-FR" sz="1200" b="1" baseline="0" dirty="0" smtClean="0">
                          <a:solidFill>
                            <a:schemeClr val="accent2"/>
                          </a:solidFill>
                        </a:rPr>
                        <a:t> Paris Est, 93, 95 Est et 77 </a:t>
                      </a:r>
                    </a:p>
                    <a:p>
                      <a:r>
                        <a:rPr lang="fr-FR" sz="1200" b="1" baseline="0" dirty="0" err="1" smtClean="0">
                          <a:solidFill>
                            <a:schemeClr val="accent2"/>
                          </a:solidFill>
                        </a:rPr>
                        <a:t>Endo</a:t>
                      </a:r>
                      <a:r>
                        <a:rPr lang="fr-FR" sz="1200" b="1" baseline="0" dirty="0" smtClean="0">
                          <a:solidFill>
                            <a:schemeClr val="accent2"/>
                          </a:solidFill>
                        </a:rPr>
                        <a:t> Nord-Est</a:t>
                      </a:r>
                    </a:p>
                    <a:p>
                      <a:r>
                        <a:rPr lang="fr-FR" sz="1050" b="1" baseline="0" dirty="0" smtClean="0"/>
                        <a:t>Recrutement en cours</a:t>
                      </a:r>
                      <a:endParaRPr lang="fr-FR" sz="1050" b="0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050" dirty="0" smtClean="0"/>
                        <a:t>Hôpital Tenon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050" dirty="0" smtClean="0"/>
                        <a:t>GH Diaconesses-Croix Saint-Simon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050" dirty="0" smtClean="0"/>
                        <a:t>Clinique</a:t>
                      </a:r>
                      <a:r>
                        <a:rPr lang="fr-FR" sz="1050" baseline="0" dirty="0" smtClean="0"/>
                        <a:t> de l’</a:t>
                      </a:r>
                      <a:r>
                        <a:rPr lang="fr-FR" sz="1050" baseline="0" dirty="0" err="1" smtClean="0"/>
                        <a:t>Estrée</a:t>
                      </a:r>
                      <a:endParaRPr lang="fr-FR" sz="1050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050" baseline="0" dirty="0" smtClean="0"/>
                        <a:t>GH de l’Est Francilien (</a:t>
                      </a:r>
                      <a:r>
                        <a:rPr lang="fr-FR" sz="1050" baseline="0" dirty="0" err="1" smtClean="0"/>
                        <a:t>Jossigny</a:t>
                      </a:r>
                      <a:r>
                        <a:rPr lang="fr-FR" sz="1050" baseline="0" dirty="0" smtClean="0"/>
                        <a:t>-Meaux)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050" baseline="0" dirty="0" smtClean="0"/>
                        <a:t>Hôpital Privée de Sarcelles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050" baseline="0" dirty="0" smtClean="0"/>
                        <a:t>3 CPTS</a:t>
                      </a:r>
                      <a:endParaRPr lang="fr-FR" sz="1050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5335619"/>
                  </a:ext>
                </a:extLst>
              </a:tr>
            </a:tbl>
          </a:graphicData>
        </a:graphic>
      </p:graphicFrame>
      <p:sp>
        <p:nvSpPr>
          <p:cNvPr id="19" name="Freeform 4"/>
          <p:cNvSpPr/>
          <p:nvPr/>
        </p:nvSpPr>
        <p:spPr>
          <a:xfrm>
            <a:off x="7686676" y="1690688"/>
            <a:ext cx="4443411" cy="2784340"/>
          </a:xfrm>
          <a:custGeom>
            <a:avLst/>
            <a:gdLst/>
            <a:ahLst/>
            <a:cxnLst/>
            <a:rect l="l" t="t" r="r" b="b"/>
            <a:pathLst>
              <a:path w="9144000" h="6380328">
                <a:moveTo>
                  <a:pt x="0" y="0"/>
                </a:moveTo>
                <a:lnTo>
                  <a:pt x="9144000" y="0"/>
                </a:lnTo>
                <a:lnTo>
                  <a:pt x="9144000" y="6380328"/>
                </a:lnTo>
                <a:lnTo>
                  <a:pt x="0" y="638032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903519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2"/>
          <p:cNvSpPr/>
          <p:nvPr/>
        </p:nvSpPr>
        <p:spPr>
          <a:xfrm rot="5400000">
            <a:off x="217612" y="422404"/>
            <a:ext cx="381000" cy="441077"/>
          </a:xfrm>
          <a:custGeom>
            <a:avLst/>
            <a:gdLst/>
            <a:ahLst/>
            <a:cxnLst/>
            <a:rect l="l" t="t" r="r" b="b"/>
            <a:pathLst>
              <a:path w="689712" h="702485">
                <a:moveTo>
                  <a:pt x="0" y="0"/>
                </a:moveTo>
                <a:lnTo>
                  <a:pt x="689713" y="0"/>
                </a:lnTo>
                <a:lnTo>
                  <a:pt x="689713" y="702484"/>
                </a:lnTo>
                <a:lnTo>
                  <a:pt x="0" y="7024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6A70A328-0168-642D-44DA-78B585DBFAAC}"/>
              </a:ext>
            </a:extLst>
          </p:cNvPr>
          <p:cNvSpPr txBox="1">
            <a:spLocks/>
          </p:cNvSpPr>
          <p:nvPr/>
        </p:nvSpPr>
        <p:spPr>
          <a:xfrm>
            <a:off x="693933" y="-1534563"/>
            <a:ext cx="11558954" cy="24400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900" b="1" dirty="0" smtClean="0">
                <a:solidFill>
                  <a:prstClr val="black"/>
                </a:solidFill>
                <a:latin typeface="Aptos Display" panose="02110004020202020204"/>
              </a:rPr>
              <a:t>ET EN FRANCE ?</a:t>
            </a:r>
            <a:endParaRPr lang="fr-FR" sz="2800" b="1" dirty="0">
              <a:solidFill>
                <a:prstClr val="black"/>
              </a:solidFill>
              <a:latin typeface="Aptos Display" panose="02110004020202020204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695" y="1167325"/>
            <a:ext cx="5420173" cy="542017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8868" y="5480679"/>
            <a:ext cx="1236571" cy="1140832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9827" y="5420009"/>
            <a:ext cx="993744" cy="99374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45014" y="5420009"/>
            <a:ext cx="1152763" cy="1027729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72297" y="5480678"/>
            <a:ext cx="1489930" cy="777597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6035192" y="6393912"/>
            <a:ext cx="15109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smtClean="0">
                <a:solidFill>
                  <a:prstClr val="black"/>
                </a:solidFill>
                <a:latin typeface="Aptos" panose="02110004020202020204"/>
              </a:rPr>
              <a:t>ENDO Réunion</a:t>
            </a:r>
            <a:endParaRPr lang="fr-FR" sz="1100" b="1" dirty="0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7448595" y="6372054"/>
            <a:ext cx="15109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smtClean="0">
                <a:solidFill>
                  <a:prstClr val="black"/>
                </a:solidFill>
                <a:latin typeface="Aptos" panose="02110004020202020204"/>
              </a:rPr>
              <a:t>ENDO Guadeloupe (en cours)</a:t>
            </a:r>
            <a:endParaRPr lang="fr-FR" sz="1100" b="1" dirty="0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9045014" y="6413753"/>
            <a:ext cx="11684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smtClean="0">
                <a:solidFill>
                  <a:prstClr val="black"/>
                </a:solidFill>
                <a:latin typeface="Aptos" panose="02110004020202020204"/>
              </a:rPr>
              <a:t>ENDO Guyane</a:t>
            </a:r>
            <a:endParaRPr lang="fr-FR" sz="1100" b="1" dirty="0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0384420" y="6413753"/>
            <a:ext cx="16837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smtClean="0">
                <a:solidFill>
                  <a:prstClr val="black"/>
                </a:solidFill>
                <a:latin typeface="Aptos" panose="02110004020202020204"/>
              </a:rPr>
              <a:t>ENDO Martinique</a:t>
            </a:r>
            <a:endParaRPr lang="fr-FR" sz="1100" b="1" dirty="0">
              <a:solidFill>
                <a:prstClr val="black"/>
              </a:solidFill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82526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2"/>
          <p:cNvSpPr/>
          <p:nvPr/>
        </p:nvSpPr>
        <p:spPr>
          <a:xfrm rot="5400000">
            <a:off x="217612" y="422404"/>
            <a:ext cx="381000" cy="441077"/>
          </a:xfrm>
          <a:custGeom>
            <a:avLst/>
            <a:gdLst/>
            <a:ahLst/>
            <a:cxnLst/>
            <a:rect l="l" t="t" r="r" b="b"/>
            <a:pathLst>
              <a:path w="689712" h="702485">
                <a:moveTo>
                  <a:pt x="0" y="0"/>
                </a:moveTo>
                <a:lnTo>
                  <a:pt x="689713" y="0"/>
                </a:lnTo>
                <a:lnTo>
                  <a:pt x="689713" y="702484"/>
                </a:lnTo>
                <a:lnTo>
                  <a:pt x="0" y="7024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6A70A328-0168-642D-44DA-78B585DBFAAC}"/>
              </a:ext>
            </a:extLst>
          </p:cNvPr>
          <p:cNvSpPr txBox="1">
            <a:spLocks/>
          </p:cNvSpPr>
          <p:nvPr/>
        </p:nvSpPr>
        <p:spPr>
          <a:xfrm>
            <a:off x="689170" y="-1479477"/>
            <a:ext cx="11788727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900" b="1" dirty="0" smtClean="0">
                <a:solidFill>
                  <a:prstClr val="black"/>
                </a:solidFill>
                <a:latin typeface="Aptos Display" panose="02110004020202020204"/>
              </a:rPr>
              <a:t>COMMENT EST ORGANISÉE ENDO IDF ?</a:t>
            </a:r>
            <a:endParaRPr lang="fr-FR" sz="2900" b="1" dirty="0">
              <a:solidFill>
                <a:prstClr val="black"/>
              </a:solidFill>
              <a:latin typeface="Aptos Display" panose="02110004020202020204"/>
            </a:endParaRPr>
          </a:p>
        </p:txBody>
      </p:sp>
      <p:sp>
        <p:nvSpPr>
          <p:cNvPr id="20" name="Freeform 4"/>
          <p:cNvSpPr/>
          <p:nvPr/>
        </p:nvSpPr>
        <p:spPr>
          <a:xfrm>
            <a:off x="-936594" y="2488123"/>
            <a:ext cx="5203998" cy="3658908"/>
          </a:xfrm>
          <a:custGeom>
            <a:avLst/>
            <a:gdLst/>
            <a:ahLst/>
            <a:cxnLst/>
            <a:rect l="l" t="t" r="r" b="b"/>
            <a:pathLst>
              <a:path w="7816529" h="4887228">
                <a:moveTo>
                  <a:pt x="0" y="0"/>
                </a:moveTo>
                <a:lnTo>
                  <a:pt x="7816529" y="0"/>
                </a:lnTo>
                <a:lnTo>
                  <a:pt x="7816529" y="4887228"/>
                </a:lnTo>
                <a:lnTo>
                  <a:pt x="0" y="488722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1" name="Freeform 5"/>
          <p:cNvSpPr/>
          <p:nvPr/>
        </p:nvSpPr>
        <p:spPr>
          <a:xfrm>
            <a:off x="3947861" y="3571876"/>
            <a:ext cx="1443287" cy="661988"/>
          </a:xfrm>
          <a:custGeom>
            <a:avLst/>
            <a:gdLst/>
            <a:ahLst/>
            <a:cxnLst/>
            <a:rect l="l" t="t" r="r" b="b"/>
            <a:pathLst>
              <a:path w="4082399" h="1425656">
                <a:moveTo>
                  <a:pt x="0" y="0"/>
                </a:moveTo>
                <a:lnTo>
                  <a:pt x="4082400" y="0"/>
                </a:lnTo>
                <a:lnTo>
                  <a:pt x="4082400" y="1425656"/>
                </a:lnTo>
                <a:lnTo>
                  <a:pt x="0" y="142565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601" b="-601"/>
            </a:stretch>
          </a:blipFill>
        </p:spPr>
      </p:sp>
      <p:sp>
        <p:nvSpPr>
          <p:cNvPr id="22" name="Freeform 6"/>
          <p:cNvSpPr/>
          <p:nvPr/>
        </p:nvSpPr>
        <p:spPr>
          <a:xfrm>
            <a:off x="3947860" y="4509559"/>
            <a:ext cx="1443287" cy="541654"/>
          </a:xfrm>
          <a:custGeom>
            <a:avLst/>
            <a:gdLst/>
            <a:ahLst/>
            <a:cxnLst/>
            <a:rect l="l" t="t" r="r" b="b"/>
            <a:pathLst>
              <a:path w="4082399" h="1622675">
                <a:moveTo>
                  <a:pt x="0" y="0"/>
                </a:moveTo>
                <a:lnTo>
                  <a:pt x="4082400" y="0"/>
                </a:lnTo>
                <a:lnTo>
                  <a:pt x="4082400" y="1622675"/>
                </a:lnTo>
                <a:lnTo>
                  <a:pt x="0" y="162267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601" b="-601"/>
            </a:stretch>
          </a:blipFill>
        </p:spPr>
      </p:sp>
      <p:sp>
        <p:nvSpPr>
          <p:cNvPr id="23" name="Freeform 3"/>
          <p:cNvSpPr/>
          <p:nvPr/>
        </p:nvSpPr>
        <p:spPr>
          <a:xfrm>
            <a:off x="4017599" y="5777120"/>
            <a:ext cx="1530714" cy="447467"/>
          </a:xfrm>
          <a:custGeom>
            <a:avLst/>
            <a:gdLst/>
            <a:ahLst/>
            <a:cxnLst/>
            <a:rect l="l" t="t" r="r" b="b"/>
            <a:pathLst>
              <a:path w="4082399" h="1124390">
                <a:moveTo>
                  <a:pt x="0" y="0"/>
                </a:moveTo>
                <a:lnTo>
                  <a:pt x="4082400" y="0"/>
                </a:lnTo>
                <a:lnTo>
                  <a:pt x="4082400" y="1124390"/>
                </a:lnTo>
                <a:lnTo>
                  <a:pt x="0" y="112439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24" name="TextBox 9"/>
          <p:cNvSpPr txBox="1"/>
          <p:nvPr/>
        </p:nvSpPr>
        <p:spPr>
          <a:xfrm>
            <a:off x="6094776" y="1506551"/>
            <a:ext cx="8242747" cy="31034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70400" lvl="1">
              <a:lnSpc>
                <a:spcPts val="3506"/>
              </a:lnSpc>
            </a:pPr>
            <a:r>
              <a:rPr lang="en-US" sz="1600" b="1" dirty="0" err="1" smtClean="0">
                <a:solidFill>
                  <a:prstClr val="black"/>
                </a:solidFill>
                <a:latin typeface="Aptos" panose="02110004020202020204"/>
              </a:rPr>
              <a:t>Gouvernance</a:t>
            </a:r>
            <a:r>
              <a:rPr lang="en-US" sz="1600" b="1" dirty="0" smtClean="0">
                <a:solidFill>
                  <a:prstClr val="black"/>
                </a:solidFill>
                <a:latin typeface="Aptos" panose="02110004020202020204"/>
              </a:rPr>
              <a:t> :</a:t>
            </a:r>
          </a:p>
          <a:p>
            <a:pPr marL="270400" lvl="1">
              <a:lnSpc>
                <a:spcPts val="3506"/>
              </a:lnSpc>
            </a:pPr>
            <a:r>
              <a:rPr lang="en-US" sz="1600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-US" sz="1600" dirty="0" smtClean="0">
                <a:solidFill>
                  <a:prstClr val="black"/>
                </a:solidFill>
                <a:latin typeface="Aptos" panose="02110004020202020204"/>
              </a:rPr>
              <a:t> → </a:t>
            </a:r>
            <a:r>
              <a:rPr lang="en-US" sz="1600" dirty="0" err="1" smtClean="0">
                <a:solidFill>
                  <a:prstClr val="black"/>
                </a:solidFill>
                <a:latin typeface="Aptos" panose="02110004020202020204"/>
              </a:rPr>
              <a:t>COmité</a:t>
            </a:r>
            <a:r>
              <a:rPr lang="en-US" sz="1600" dirty="0" smtClean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-US" sz="1600" dirty="0">
                <a:solidFill>
                  <a:prstClr val="black"/>
                </a:solidFill>
                <a:latin typeface="Aptos" panose="02110004020202020204"/>
              </a:rPr>
              <a:t>de </a:t>
            </a:r>
            <a:r>
              <a:rPr lang="en-US" sz="1600" dirty="0" err="1">
                <a:solidFill>
                  <a:prstClr val="black"/>
                </a:solidFill>
                <a:latin typeface="Aptos" panose="02110004020202020204"/>
              </a:rPr>
              <a:t>PILotage</a:t>
            </a:r>
            <a:r>
              <a:rPr lang="en-US" sz="1600" dirty="0">
                <a:solidFill>
                  <a:prstClr val="black"/>
                </a:solidFill>
                <a:latin typeface="Aptos" panose="02110004020202020204"/>
              </a:rPr>
              <a:t> (</a:t>
            </a:r>
            <a:r>
              <a:rPr lang="en-US" sz="1600" b="1" dirty="0" smtClean="0">
                <a:solidFill>
                  <a:prstClr val="black"/>
                </a:solidFill>
                <a:latin typeface="Aptos" panose="02110004020202020204"/>
              </a:rPr>
              <a:t>COPIL</a:t>
            </a:r>
            <a:r>
              <a:rPr lang="en-US" sz="1600" dirty="0">
                <a:solidFill>
                  <a:prstClr val="black"/>
                </a:solidFill>
                <a:latin typeface="Aptos" panose="02110004020202020204"/>
              </a:rPr>
              <a:t>)</a:t>
            </a:r>
            <a:endParaRPr lang="en-US" sz="1600" dirty="0" smtClean="0">
              <a:solidFill>
                <a:prstClr val="black"/>
              </a:solidFill>
              <a:latin typeface="Aptos" panose="02110004020202020204"/>
            </a:endParaRPr>
          </a:p>
          <a:p>
            <a:pPr marL="270400" lvl="1">
              <a:lnSpc>
                <a:spcPts val="3506"/>
              </a:lnSpc>
            </a:pPr>
            <a:r>
              <a:rPr lang="en-US" sz="1600" b="1" dirty="0" smtClean="0">
                <a:solidFill>
                  <a:prstClr val="black"/>
                </a:solidFill>
                <a:latin typeface="Aptos" panose="02110004020202020204"/>
              </a:rPr>
              <a:t>  → </a:t>
            </a:r>
            <a:r>
              <a:rPr lang="en-US" sz="1600" dirty="0" err="1" smtClean="0">
                <a:solidFill>
                  <a:prstClr val="black"/>
                </a:solidFill>
                <a:latin typeface="Aptos" panose="02110004020202020204"/>
              </a:rPr>
              <a:t>Comité</a:t>
            </a:r>
            <a:r>
              <a:rPr lang="en-US" sz="1600" dirty="0" smtClean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  <a:latin typeface="Aptos" panose="02110004020202020204"/>
              </a:rPr>
              <a:t>stratégique</a:t>
            </a:r>
            <a:r>
              <a:rPr lang="en-US" sz="1600" dirty="0" smtClean="0">
                <a:solidFill>
                  <a:prstClr val="black"/>
                </a:solidFill>
                <a:latin typeface="Aptos" panose="02110004020202020204"/>
              </a:rPr>
              <a:t> / COPIL </a:t>
            </a:r>
            <a:r>
              <a:rPr lang="en-US" sz="1600" dirty="0" err="1" smtClean="0">
                <a:solidFill>
                  <a:prstClr val="black"/>
                </a:solidFill>
                <a:latin typeface="Aptos" panose="02110004020202020204"/>
              </a:rPr>
              <a:t>élargi</a:t>
            </a:r>
            <a:r>
              <a:rPr lang="en-US" sz="1600" dirty="0">
                <a:solidFill>
                  <a:prstClr val="black"/>
                </a:solidFill>
                <a:latin typeface="Aptos" panose="02110004020202020204"/>
              </a:rPr>
              <a:t> </a:t>
            </a:r>
          </a:p>
          <a:p>
            <a:pPr marL="270400" lvl="1">
              <a:lnSpc>
                <a:spcPts val="3506"/>
              </a:lnSpc>
            </a:pPr>
            <a:r>
              <a:rPr lang="en-US" sz="1600" dirty="0" smtClean="0">
                <a:solidFill>
                  <a:prstClr val="black"/>
                </a:solidFill>
                <a:latin typeface="Aptos" panose="02110004020202020204"/>
              </a:rPr>
              <a:t>  → Coordination </a:t>
            </a:r>
            <a:r>
              <a:rPr lang="en-US" sz="1600" dirty="0" err="1" smtClean="0">
                <a:solidFill>
                  <a:prstClr val="black"/>
                </a:solidFill>
                <a:latin typeface="Aptos" panose="02110004020202020204"/>
              </a:rPr>
              <a:t>opérationnelle</a:t>
            </a:r>
            <a:endParaRPr lang="en-US" sz="1600" dirty="0">
              <a:solidFill>
                <a:prstClr val="black"/>
              </a:solidFill>
              <a:latin typeface="Aptos" panose="02110004020202020204"/>
            </a:endParaRPr>
          </a:p>
          <a:p>
            <a:pPr marL="270400" lvl="1">
              <a:lnSpc>
                <a:spcPts val="3506"/>
              </a:lnSpc>
            </a:pPr>
            <a:r>
              <a:rPr lang="en-US" sz="1600" b="1" dirty="0" err="1">
                <a:solidFill>
                  <a:prstClr val="black"/>
                </a:solidFill>
                <a:latin typeface="Aptos" panose="02110004020202020204"/>
              </a:rPr>
              <a:t>COmité</a:t>
            </a:r>
            <a:r>
              <a:rPr lang="en-US" sz="1600" b="1" dirty="0">
                <a:solidFill>
                  <a:prstClr val="black"/>
                </a:solidFill>
                <a:latin typeface="Aptos" panose="02110004020202020204"/>
              </a:rPr>
              <a:t> de </a:t>
            </a:r>
            <a:r>
              <a:rPr lang="en-US" sz="1600" b="1" dirty="0" err="1" smtClean="0">
                <a:solidFill>
                  <a:prstClr val="black"/>
                </a:solidFill>
                <a:latin typeface="Aptos" panose="02110004020202020204"/>
              </a:rPr>
              <a:t>PILotage</a:t>
            </a:r>
            <a:r>
              <a:rPr lang="en-US" sz="1600" b="1" dirty="0" smtClean="0">
                <a:solidFill>
                  <a:prstClr val="black"/>
                </a:solidFill>
                <a:latin typeface="Aptos" panose="02110004020202020204"/>
              </a:rPr>
              <a:t> national </a:t>
            </a:r>
            <a:endParaRPr lang="en-US" sz="1600" b="1" dirty="0">
              <a:solidFill>
                <a:prstClr val="black"/>
              </a:solidFill>
              <a:latin typeface="Aptos" panose="02110004020202020204"/>
            </a:endParaRPr>
          </a:p>
          <a:p>
            <a:pPr>
              <a:lnSpc>
                <a:spcPts val="3506"/>
              </a:lnSpc>
            </a:pPr>
            <a:endParaRPr lang="en-US" sz="2500" dirty="0">
              <a:solidFill>
                <a:prstClr val="black"/>
              </a:solidFill>
              <a:latin typeface="Aptos" panose="02110004020202020204"/>
            </a:endParaRPr>
          </a:p>
          <a:p>
            <a:pPr>
              <a:lnSpc>
                <a:spcPts val="3226"/>
              </a:lnSpc>
            </a:pPr>
            <a:endParaRPr lang="en-US" sz="2500" b="1" dirty="0">
              <a:solidFill>
                <a:srgbClr val="5B9BD5"/>
              </a:solidFill>
              <a:latin typeface="Aptos" panose="02110004020202020204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6272213" y="5886033"/>
            <a:ext cx="92349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prstClr val="black"/>
                </a:solidFill>
                <a:latin typeface="Aptos" panose="02110004020202020204"/>
              </a:rPr>
              <a:t>Pilotage régional et financement par l’</a:t>
            </a:r>
            <a:r>
              <a:rPr lang="fr-FR" sz="1600" b="1" dirty="0" smtClean="0">
                <a:solidFill>
                  <a:prstClr val="black"/>
                </a:solidFill>
                <a:latin typeface="Aptos" panose="02110004020202020204"/>
              </a:rPr>
              <a:t>ARS</a:t>
            </a:r>
            <a:endParaRPr lang="fr-FR" sz="1600" b="1" dirty="0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6272213" y="4317577"/>
            <a:ext cx="56274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prstClr val="black"/>
                </a:solidFill>
                <a:latin typeface="Aptos" panose="02110004020202020204"/>
              </a:rPr>
              <a:t>En étroite </a:t>
            </a:r>
            <a:r>
              <a:rPr lang="fr-FR" sz="1600" b="1" dirty="0" smtClean="0">
                <a:solidFill>
                  <a:prstClr val="black"/>
                </a:solidFill>
                <a:latin typeface="Aptos" panose="02110004020202020204"/>
              </a:rPr>
              <a:t>collaboration</a:t>
            </a:r>
            <a:r>
              <a:rPr lang="fr-FR" sz="1600" dirty="0" smtClean="0">
                <a:solidFill>
                  <a:prstClr val="black"/>
                </a:solidFill>
                <a:latin typeface="Aptos" panose="02110004020202020204"/>
              </a:rPr>
              <a:t> avec </a:t>
            </a:r>
            <a:r>
              <a:rPr lang="fr-FR" sz="1600" b="1" dirty="0" err="1" smtClean="0">
                <a:solidFill>
                  <a:prstClr val="black"/>
                </a:solidFill>
                <a:latin typeface="Aptos" panose="02110004020202020204"/>
              </a:rPr>
              <a:t>EndoFrance</a:t>
            </a:r>
            <a:r>
              <a:rPr lang="fr-FR" sz="1600" dirty="0" smtClean="0">
                <a:solidFill>
                  <a:prstClr val="black"/>
                </a:solidFill>
                <a:latin typeface="Aptos" panose="02110004020202020204"/>
              </a:rPr>
              <a:t> et </a:t>
            </a:r>
            <a:r>
              <a:rPr lang="fr-FR" sz="1600" b="1" dirty="0" err="1" smtClean="0">
                <a:solidFill>
                  <a:prstClr val="black"/>
                </a:solidFill>
                <a:latin typeface="Aptos" panose="02110004020202020204"/>
              </a:rPr>
              <a:t>EndoMind</a:t>
            </a:r>
            <a:endParaRPr lang="fr-FR" sz="1600" b="1" dirty="0">
              <a:solidFill>
                <a:prstClr val="black"/>
              </a:solidFill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172990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à coins arrondis 12"/>
          <p:cNvSpPr/>
          <p:nvPr/>
        </p:nvSpPr>
        <p:spPr>
          <a:xfrm>
            <a:off x="532015" y="891138"/>
            <a:ext cx="10379825" cy="5792296"/>
          </a:xfrm>
          <a:prstGeom prst="roundRect">
            <a:avLst/>
          </a:prstGeom>
          <a:solidFill>
            <a:sysClr val="window" lastClr="FFFFFF"/>
          </a:solidFill>
          <a:ln w="19050" cap="flat" cmpd="sng" algn="ctr">
            <a:solidFill>
              <a:srgbClr val="15608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Freeform 2"/>
          <p:cNvSpPr/>
          <p:nvPr/>
        </p:nvSpPr>
        <p:spPr>
          <a:xfrm rot="5400000">
            <a:off x="222007" y="398597"/>
            <a:ext cx="381000" cy="441077"/>
          </a:xfrm>
          <a:custGeom>
            <a:avLst/>
            <a:gdLst/>
            <a:ahLst/>
            <a:cxnLst/>
            <a:rect l="l" t="t" r="r" b="b"/>
            <a:pathLst>
              <a:path w="689712" h="702485">
                <a:moveTo>
                  <a:pt x="0" y="0"/>
                </a:moveTo>
                <a:lnTo>
                  <a:pt x="689713" y="0"/>
                </a:lnTo>
                <a:lnTo>
                  <a:pt x="689713" y="702484"/>
                </a:lnTo>
                <a:lnTo>
                  <a:pt x="0" y="7024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6A70A328-0168-642D-44DA-78B585DBFAAC}"/>
              </a:ext>
            </a:extLst>
          </p:cNvPr>
          <p:cNvSpPr txBox="1">
            <a:spLocks/>
          </p:cNvSpPr>
          <p:nvPr/>
        </p:nvSpPr>
        <p:spPr>
          <a:xfrm>
            <a:off x="633046" y="-1554157"/>
            <a:ext cx="11558954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900" b="1" dirty="0" smtClean="0">
                <a:solidFill>
                  <a:prstClr val="black"/>
                </a:solidFill>
                <a:latin typeface="Aptos Display" panose="02110004020202020204"/>
              </a:rPr>
              <a:t>PARCOURS DE SOINS</a:t>
            </a:r>
            <a:endParaRPr lang="fr-FR" sz="2800" b="1" dirty="0">
              <a:solidFill>
                <a:prstClr val="black"/>
              </a:solidFill>
              <a:latin typeface="Aptos Display" panose="02110004020202020204"/>
            </a:endParaRPr>
          </a:p>
        </p:txBody>
      </p:sp>
      <p:sp>
        <p:nvSpPr>
          <p:cNvPr id="12" name="Freeform 3"/>
          <p:cNvSpPr/>
          <p:nvPr/>
        </p:nvSpPr>
        <p:spPr>
          <a:xfrm>
            <a:off x="1187228" y="1091737"/>
            <a:ext cx="9137180" cy="5396667"/>
          </a:xfrm>
          <a:custGeom>
            <a:avLst/>
            <a:gdLst/>
            <a:ahLst/>
            <a:cxnLst/>
            <a:rect l="l" t="t" r="r" b="b"/>
            <a:pathLst>
              <a:path w="12939377" h="9531347">
                <a:moveTo>
                  <a:pt x="0" y="0"/>
                </a:moveTo>
                <a:lnTo>
                  <a:pt x="12939377" y="0"/>
                </a:lnTo>
                <a:lnTo>
                  <a:pt x="12939377" y="9531346"/>
                </a:lnTo>
                <a:lnTo>
                  <a:pt x="0" y="953134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2022" b="-2022"/>
            </a:stretch>
          </a:blipFill>
        </p:spPr>
      </p:sp>
    </p:spTree>
    <p:extLst>
      <p:ext uri="{BB962C8B-B14F-4D97-AF65-F5344CB8AC3E}">
        <p14:creationId xmlns:p14="http://schemas.microsoft.com/office/powerpoint/2010/main" val="197901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2"/>
          <p:cNvSpPr/>
          <p:nvPr/>
        </p:nvSpPr>
        <p:spPr>
          <a:xfrm rot="5400000">
            <a:off x="222007" y="398597"/>
            <a:ext cx="381000" cy="441077"/>
          </a:xfrm>
          <a:custGeom>
            <a:avLst/>
            <a:gdLst/>
            <a:ahLst/>
            <a:cxnLst/>
            <a:rect l="l" t="t" r="r" b="b"/>
            <a:pathLst>
              <a:path w="689712" h="702485">
                <a:moveTo>
                  <a:pt x="0" y="0"/>
                </a:moveTo>
                <a:lnTo>
                  <a:pt x="689713" y="0"/>
                </a:lnTo>
                <a:lnTo>
                  <a:pt x="689713" y="702484"/>
                </a:lnTo>
                <a:lnTo>
                  <a:pt x="0" y="7024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6A70A328-0168-642D-44DA-78B585DBFAAC}"/>
              </a:ext>
            </a:extLst>
          </p:cNvPr>
          <p:cNvSpPr txBox="1">
            <a:spLocks/>
          </p:cNvSpPr>
          <p:nvPr/>
        </p:nvSpPr>
        <p:spPr>
          <a:xfrm>
            <a:off x="690196" y="-1577964"/>
            <a:ext cx="12073304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200" b="1" dirty="0" smtClean="0">
                <a:solidFill>
                  <a:prstClr val="black"/>
                </a:solidFill>
                <a:latin typeface="Aptos Display" panose="02110004020202020204"/>
              </a:rPr>
              <a:t>COMMENT LA FILIÈRE VA AIDER LES PROFESSIONNELS ET LES PATIENTES ?</a:t>
            </a:r>
            <a:endParaRPr lang="fr-FR" sz="2200" b="1" dirty="0">
              <a:solidFill>
                <a:prstClr val="black"/>
              </a:solidFill>
              <a:latin typeface="Aptos Display" panose="02110004020202020204"/>
            </a:endParaRPr>
          </a:p>
        </p:txBody>
      </p:sp>
      <p:sp>
        <p:nvSpPr>
          <p:cNvPr id="7" name="TextBox 5"/>
          <p:cNvSpPr txBox="1"/>
          <p:nvPr/>
        </p:nvSpPr>
        <p:spPr>
          <a:xfrm>
            <a:off x="0" y="962025"/>
            <a:ext cx="18173700" cy="70019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09600" lvl="1" indent="-285750" algn="just">
              <a:lnSpc>
                <a:spcPts val="4200"/>
              </a:lnSpc>
              <a:buFont typeface="Arial" panose="020B0604020202020204" pitchFamily="34" charset="0"/>
              <a:buChar char="•"/>
            </a:pPr>
            <a:r>
              <a:rPr lang="en-US" sz="1600" b="1" dirty="0" err="1">
                <a:solidFill>
                  <a:srgbClr val="000000"/>
                </a:solidFill>
                <a:latin typeface="Aptos" panose="02110004020202020204"/>
              </a:rPr>
              <a:t>Accompagner</a:t>
            </a:r>
            <a:r>
              <a:rPr lang="en-US" sz="1600" b="1" dirty="0">
                <a:solidFill>
                  <a:srgbClr val="000000"/>
                </a:solidFill>
                <a:latin typeface="Aptos" panose="02110004020202020204"/>
              </a:rPr>
              <a:t> les </a:t>
            </a:r>
            <a:r>
              <a:rPr lang="en-US" sz="1600" b="1" dirty="0" err="1">
                <a:solidFill>
                  <a:srgbClr val="000000"/>
                </a:solidFill>
                <a:latin typeface="Aptos" panose="02110004020202020204"/>
              </a:rPr>
              <a:t>professionnels</a:t>
            </a:r>
            <a:r>
              <a:rPr lang="en-US" sz="1600" b="1" dirty="0">
                <a:solidFill>
                  <a:srgbClr val="000000"/>
                </a:solidFill>
                <a:latin typeface="Aptos" panose="02110004020202020204"/>
              </a:rPr>
              <a:t> pour </a:t>
            </a:r>
            <a:r>
              <a:rPr lang="en-US" sz="1600" b="1" dirty="0" err="1">
                <a:solidFill>
                  <a:srgbClr val="000000"/>
                </a:solidFill>
                <a:latin typeface="Aptos" panose="02110004020202020204"/>
              </a:rPr>
              <a:t>bénéficier</a:t>
            </a:r>
            <a:r>
              <a:rPr lang="en-US" sz="1600" b="1" dirty="0">
                <a:solidFill>
                  <a:srgbClr val="000000"/>
                </a:solidFill>
                <a:latin typeface="Aptos" panose="02110004020202020204"/>
              </a:rPr>
              <a:t> : </a:t>
            </a:r>
          </a:p>
          <a:p>
            <a:pPr algn="just">
              <a:lnSpc>
                <a:spcPts val="4200"/>
              </a:lnSpc>
            </a:pPr>
            <a:r>
              <a:rPr lang="en-US" sz="1600" dirty="0">
                <a:solidFill>
                  <a:srgbClr val="000000"/>
                </a:solidFill>
                <a:latin typeface="Aptos" panose="02110004020202020204"/>
              </a:rPr>
              <a:t>      - D’un </a:t>
            </a:r>
            <a:r>
              <a:rPr lang="en-US" sz="1600" dirty="0" err="1">
                <a:solidFill>
                  <a:srgbClr val="000000"/>
                </a:solidFill>
                <a:latin typeface="Aptos" panose="02110004020202020204"/>
              </a:rPr>
              <a:t>avis</a:t>
            </a:r>
            <a:r>
              <a:rPr lang="en-US" sz="1600" dirty="0">
                <a:solidFill>
                  <a:srgbClr val="000000"/>
                </a:solidFill>
                <a:latin typeface="Aptos" panose="02110004020202020204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ptos" panose="02110004020202020204"/>
              </a:rPr>
              <a:t>rapide</a:t>
            </a:r>
            <a:r>
              <a:rPr lang="en-US" sz="1600" dirty="0" smtClean="0">
                <a:solidFill>
                  <a:srgbClr val="000000"/>
                </a:solidFill>
                <a:latin typeface="Aptos" panose="02110004020202020204"/>
              </a:rPr>
              <a:t> </a:t>
            </a:r>
            <a:endParaRPr lang="en-US" sz="1600" dirty="0">
              <a:solidFill>
                <a:srgbClr val="000000"/>
              </a:solidFill>
              <a:latin typeface="Aptos" panose="02110004020202020204"/>
            </a:endParaRPr>
          </a:p>
          <a:p>
            <a:pPr algn="just">
              <a:lnSpc>
                <a:spcPts val="4200"/>
              </a:lnSpc>
            </a:pPr>
            <a:r>
              <a:rPr lang="en-US" sz="1600" dirty="0">
                <a:solidFill>
                  <a:srgbClr val="000000"/>
                </a:solidFill>
                <a:latin typeface="Aptos" panose="02110004020202020204"/>
              </a:rPr>
              <a:t>      - De </a:t>
            </a:r>
            <a:r>
              <a:rPr lang="en-US" sz="1600" dirty="0" err="1">
                <a:solidFill>
                  <a:srgbClr val="000000"/>
                </a:solidFill>
                <a:latin typeface="Aptos" panose="02110004020202020204"/>
              </a:rPr>
              <a:t>compétences</a:t>
            </a:r>
            <a:r>
              <a:rPr lang="en-US" sz="1600" dirty="0">
                <a:solidFill>
                  <a:srgbClr val="000000"/>
                </a:solidFill>
                <a:latin typeface="Aptos" panose="02110004020202020204"/>
              </a:rPr>
              <a:t> pour assurer le </a:t>
            </a:r>
            <a:r>
              <a:rPr lang="en-US" sz="1600" dirty="0" err="1">
                <a:solidFill>
                  <a:srgbClr val="000000"/>
                </a:solidFill>
                <a:latin typeface="Aptos" panose="02110004020202020204"/>
              </a:rPr>
              <a:t>suivi</a:t>
            </a:r>
            <a:r>
              <a:rPr lang="en-US" sz="1600" dirty="0">
                <a:solidFill>
                  <a:srgbClr val="000000"/>
                </a:solidFill>
                <a:latin typeface="Aptos" panose="02110004020202020204"/>
              </a:rPr>
              <a:t> des </a:t>
            </a:r>
            <a:r>
              <a:rPr lang="en-US" sz="1600" dirty="0" err="1" smtClean="0">
                <a:solidFill>
                  <a:srgbClr val="000000"/>
                </a:solidFill>
                <a:latin typeface="Aptos" panose="02110004020202020204"/>
              </a:rPr>
              <a:t>patientes</a:t>
            </a:r>
            <a:endParaRPr lang="en-US" sz="1600" dirty="0">
              <a:solidFill>
                <a:srgbClr val="000000"/>
              </a:solidFill>
              <a:latin typeface="Aptos" panose="02110004020202020204"/>
            </a:endParaRPr>
          </a:p>
          <a:p>
            <a:pPr algn="just">
              <a:lnSpc>
                <a:spcPts val="4200"/>
              </a:lnSpc>
            </a:pPr>
            <a:r>
              <a:rPr lang="en-US" sz="1600" dirty="0">
                <a:solidFill>
                  <a:srgbClr val="000000"/>
                </a:solidFill>
                <a:latin typeface="Aptos" panose="02110004020202020204"/>
              </a:rPr>
              <a:t>      - De formations </a:t>
            </a:r>
            <a:r>
              <a:rPr lang="en-US" sz="1600" dirty="0" err="1" smtClean="0">
                <a:solidFill>
                  <a:srgbClr val="000000"/>
                </a:solidFill>
                <a:latin typeface="Aptos" panose="02110004020202020204"/>
              </a:rPr>
              <a:t>adaptées</a:t>
            </a:r>
            <a:endParaRPr lang="en-US" sz="1600" dirty="0">
              <a:solidFill>
                <a:srgbClr val="000000"/>
              </a:solidFill>
              <a:latin typeface="Aptos" panose="02110004020202020204"/>
            </a:endParaRPr>
          </a:p>
          <a:p>
            <a:pPr algn="just">
              <a:lnSpc>
                <a:spcPts val="4200"/>
              </a:lnSpc>
            </a:pPr>
            <a:r>
              <a:rPr lang="en-US" sz="1600" dirty="0">
                <a:solidFill>
                  <a:srgbClr val="000000"/>
                </a:solidFill>
                <a:latin typeface="Aptos" panose="02110004020202020204"/>
              </a:rPr>
              <a:t>      - De participation aux RCP = orientation et </a:t>
            </a:r>
            <a:r>
              <a:rPr lang="en-US" sz="1600" dirty="0" smtClean="0">
                <a:solidFill>
                  <a:srgbClr val="000000"/>
                </a:solidFill>
                <a:latin typeface="Aptos" panose="02110004020202020204"/>
              </a:rPr>
              <a:t>formation</a:t>
            </a:r>
            <a:endParaRPr lang="en-US" sz="1600" dirty="0">
              <a:solidFill>
                <a:srgbClr val="000000"/>
              </a:solidFill>
              <a:latin typeface="Aptos" panose="02110004020202020204"/>
            </a:endParaRPr>
          </a:p>
          <a:p>
            <a:pPr marL="609600" lvl="1" indent="-285750" algn="just">
              <a:lnSpc>
                <a:spcPts val="42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000"/>
                </a:solidFill>
                <a:latin typeface="Aptos" panose="02110004020202020204"/>
              </a:rPr>
              <a:t>Faire </a:t>
            </a:r>
            <a:r>
              <a:rPr lang="en-US" sz="1600" b="1" dirty="0" err="1">
                <a:solidFill>
                  <a:srgbClr val="000000"/>
                </a:solidFill>
                <a:latin typeface="Aptos" panose="02110004020202020204"/>
              </a:rPr>
              <a:t>en</a:t>
            </a:r>
            <a:r>
              <a:rPr lang="en-US" sz="1600" b="1" dirty="0">
                <a:solidFill>
                  <a:srgbClr val="000000"/>
                </a:solidFill>
                <a:latin typeface="Aptos" panose="02110004020202020204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ptos" panose="02110004020202020204"/>
              </a:rPr>
              <a:t>sorte</a:t>
            </a:r>
            <a:r>
              <a:rPr lang="en-US" sz="1600" b="1" dirty="0">
                <a:solidFill>
                  <a:srgbClr val="000000"/>
                </a:solidFill>
                <a:latin typeface="Aptos" panose="02110004020202020204"/>
              </a:rPr>
              <a:t> que les </a:t>
            </a:r>
            <a:r>
              <a:rPr lang="en-US" sz="1600" b="1" dirty="0" err="1">
                <a:solidFill>
                  <a:srgbClr val="000000"/>
                </a:solidFill>
                <a:latin typeface="Aptos" panose="02110004020202020204"/>
              </a:rPr>
              <a:t>patientes</a:t>
            </a:r>
            <a:r>
              <a:rPr lang="en-US" sz="1600" b="1" dirty="0">
                <a:solidFill>
                  <a:srgbClr val="000000"/>
                </a:solidFill>
                <a:latin typeface="Aptos" panose="02110004020202020204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ptos" panose="02110004020202020204"/>
              </a:rPr>
              <a:t>bénéficient</a:t>
            </a:r>
            <a:r>
              <a:rPr lang="en-US" sz="1600" b="1" dirty="0">
                <a:solidFill>
                  <a:srgbClr val="000000"/>
                </a:solidFill>
                <a:latin typeface="Aptos" panose="02110004020202020204"/>
              </a:rPr>
              <a:t> :</a:t>
            </a:r>
          </a:p>
          <a:p>
            <a:pPr algn="just">
              <a:lnSpc>
                <a:spcPts val="4200"/>
              </a:lnSpc>
            </a:pPr>
            <a:r>
              <a:rPr lang="en-US" sz="1600" dirty="0">
                <a:solidFill>
                  <a:srgbClr val="000000"/>
                </a:solidFill>
                <a:latin typeface="Aptos" panose="02110004020202020204"/>
              </a:rPr>
              <a:t>      - D’un diagnostic </a:t>
            </a:r>
            <a:r>
              <a:rPr lang="en-US" sz="1600" dirty="0" err="1" smtClean="0">
                <a:solidFill>
                  <a:srgbClr val="000000"/>
                </a:solidFill>
                <a:latin typeface="Aptos" panose="02110004020202020204"/>
              </a:rPr>
              <a:t>précoce</a:t>
            </a:r>
            <a:endParaRPr lang="en-US" sz="1600" dirty="0">
              <a:solidFill>
                <a:srgbClr val="000000"/>
              </a:solidFill>
              <a:latin typeface="Aptos" panose="02110004020202020204"/>
            </a:endParaRPr>
          </a:p>
          <a:p>
            <a:pPr>
              <a:lnSpc>
                <a:spcPts val="4200"/>
              </a:lnSpc>
            </a:pPr>
            <a:r>
              <a:rPr lang="en-US" sz="1600" dirty="0">
                <a:solidFill>
                  <a:srgbClr val="000000"/>
                </a:solidFill>
                <a:latin typeface="Aptos" panose="02110004020202020204"/>
              </a:rPr>
              <a:t>      - </a:t>
            </a:r>
            <a:r>
              <a:rPr lang="en-US" sz="1600" dirty="0" err="1">
                <a:solidFill>
                  <a:srgbClr val="000000"/>
                </a:solidFill>
                <a:latin typeface="Aptos" panose="02110004020202020204"/>
              </a:rPr>
              <a:t>D’une</a:t>
            </a:r>
            <a:r>
              <a:rPr lang="en-US" sz="1600" dirty="0">
                <a:solidFill>
                  <a:srgbClr val="000000"/>
                </a:solidFill>
                <a:latin typeface="Aptos" panose="02110004020202020204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ptos" panose="02110004020202020204"/>
              </a:rPr>
              <a:t>réduction</a:t>
            </a:r>
            <a:r>
              <a:rPr lang="en-US" sz="1600" dirty="0">
                <a:solidFill>
                  <a:srgbClr val="000000"/>
                </a:solidFill>
                <a:latin typeface="Aptos" panose="02110004020202020204"/>
              </a:rPr>
              <a:t> des explorations et interventions </a:t>
            </a:r>
            <a:r>
              <a:rPr lang="en-US" sz="1600" dirty="0" err="1">
                <a:solidFill>
                  <a:srgbClr val="000000"/>
                </a:solidFill>
                <a:latin typeface="Aptos" panose="02110004020202020204"/>
              </a:rPr>
              <a:t>chirurgicales</a:t>
            </a:r>
            <a:r>
              <a:rPr lang="en-US" sz="1600" dirty="0">
                <a:solidFill>
                  <a:srgbClr val="000000"/>
                </a:solidFill>
                <a:latin typeface="Aptos" panose="02110004020202020204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ptos" panose="02110004020202020204"/>
              </a:rPr>
              <a:t>répétées</a:t>
            </a:r>
            <a:r>
              <a:rPr lang="en-US" sz="1600" dirty="0">
                <a:solidFill>
                  <a:srgbClr val="000000"/>
                </a:solidFill>
                <a:latin typeface="Aptos" panose="02110004020202020204"/>
              </a:rPr>
              <a:t> et non </a:t>
            </a:r>
            <a:r>
              <a:rPr lang="en-US" sz="1600" dirty="0" err="1" smtClean="0">
                <a:solidFill>
                  <a:srgbClr val="000000"/>
                </a:solidFill>
                <a:latin typeface="Aptos" panose="02110004020202020204"/>
              </a:rPr>
              <a:t>pertinentes</a:t>
            </a:r>
            <a:endParaRPr lang="en-US" sz="1600" dirty="0">
              <a:solidFill>
                <a:srgbClr val="000000"/>
              </a:solidFill>
              <a:latin typeface="Aptos" panose="02110004020202020204"/>
            </a:endParaRPr>
          </a:p>
          <a:p>
            <a:pPr algn="just">
              <a:lnSpc>
                <a:spcPts val="4200"/>
              </a:lnSpc>
            </a:pPr>
            <a:r>
              <a:rPr lang="en-US" sz="1600" dirty="0">
                <a:solidFill>
                  <a:srgbClr val="000000"/>
                </a:solidFill>
                <a:latin typeface="Aptos" panose="02110004020202020204"/>
              </a:rPr>
              <a:t>      - </a:t>
            </a:r>
            <a:r>
              <a:rPr lang="en-US" sz="1600" dirty="0" err="1">
                <a:solidFill>
                  <a:srgbClr val="000000"/>
                </a:solidFill>
                <a:latin typeface="Aptos" panose="02110004020202020204"/>
              </a:rPr>
              <a:t>D’une</a:t>
            </a:r>
            <a:r>
              <a:rPr lang="en-US" sz="1600" dirty="0">
                <a:solidFill>
                  <a:srgbClr val="000000"/>
                </a:solidFill>
                <a:latin typeface="Aptos" panose="02110004020202020204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ptos" panose="02110004020202020204"/>
              </a:rPr>
              <a:t>amélioration</a:t>
            </a:r>
            <a:r>
              <a:rPr lang="en-US" sz="1600" dirty="0">
                <a:solidFill>
                  <a:srgbClr val="000000"/>
                </a:solidFill>
                <a:latin typeface="Aptos" panose="02110004020202020204"/>
              </a:rPr>
              <a:t> de la </a:t>
            </a:r>
            <a:r>
              <a:rPr lang="en-US" sz="1600" dirty="0" err="1">
                <a:solidFill>
                  <a:srgbClr val="000000"/>
                </a:solidFill>
                <a:latin typeface="Aptos" panose="02110004020202020204"/>
              </a:rPr>
              <a:t>prise</a:t>
            </a:r>
            <a:r>
              <a:rPr lang="en-US" sz="1600" dirty="0">
                <a:solidFill>
                  <a:srgbClr val="000000"/>
                </a:solidFill>
                <a:latin typeface="Aptos" panose="02110004020202020204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ptos" panose="02110004020202020204"/>
              </a:rPr>
              <a:t>en</a:t>
            </a:r>
            <a:r>
              <a:rPr lang="en-US" sz="1600" dirty="0">
                <a:solidFill>
                  <a:srgbClr val="000000"/>
                </a:solidFill>
                <a:latin typeface="Aptos" panose="02110004020202020204"/>
              </a:rPr>
              <a:t> charge de la </a:t>
            </a:r>
            <a:r>
              <a:rPr lang="en-US" sz="1600" dirty="0" err="1">
                <a:solidFill>
                  <a:srgbClr val="000000"/>
                </a:solidFill>
                <a:latin typeface="Aptos" panose="02110004020202020204"/>
              </a:rPr>
              <a:t>douleur</a:t>
            </a:r>
            <a:r>
              <a:rPr lang="en-US" sz="1600" dirty="0">
                <a:solidFill>
                  <a:srgbClr val="000000"/>
                </a:solidFill>
                <a:latin typeface="Aptos" panose="02110004020202020204"/>
              </a:rPr>
              <a:t> et </a:t>
            </a:r>
            <a:r>
              <a:rPr lang="en-US" sz="1600" dirty="0" err="1">
                <a:solidFill>
                  <a:srgbClr val="000000"/>
                </a:solidFill>
                <a:latin typeface="Aptos" panose="02110004020202020204"/>
              </a:rPr>
              <a:t>être</a:t>
            </a:r>
            <a:r>
              <a:rPr lang="en-US" sz="1600" dirty="0">
                <a:solidFill>
                  <a:srgbClr val="000000"/>
                </a:solidFill>
                <a:latin typeface="Aptos" panose="02110004020202020204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ptos" panose="02110004020202020204"/>
              </a:rPr>
              <a:t>informée</a:t>
            </a:r>
            <a:r>
              <a:rPr lang="en-US" sz="1600" dirty="0">
                <a:solidFill>
                  <a:srgbClr val="000000"/>
                </a:solidFill>
                <a:latin typeface="Aptos" panose="02110004020202020204"/>
              </a:rPr>
              <a:t> sur la </a:t>
            </a:r>
            <a:r>
              <a:rPr lang="en-US" sz="1600" dirty="0" err="1">
                <a:solidFill>
                  <a:srgbClr val="000000"/>
                </a:solidFill>
                <a:latin typeface="Aptos" panose="02110004020202020204"/>
              </a:rPr>
              <a:t>prise</a:t>
            </a:r>
            <a:r>
              <a:rPr lang="en-US" sz="1600" dirty="0">
                <a:solidFill>
                  <a:srgbClr val="000000"/>
                </a:solidFill>
                <a:latin typeface="Aptos" panose="02110004020202020204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ptos" panose="02110004020202020204"/>
              </a:rPr>
              <a:t>en</a:t>
            </a:r>
            <a:r>
              <a:rPr lang="en-US" sz="1600" dirty="0">
                <a:solidFill>
                  <a:srgbClr val="000000"/>
                </a:solidFill>
                <a:latin typeface="Aptos" panose="02110004020202020204"/>
              </a:rPr>
              <a:t> charge de </a:t>
            </a:r>
            <a:r>
              <a:rPr lang="en-US" sz="1600" dirty="0" err="1" smtClean="0">
                <a:solidFill>
                  <a:srgbClr val="000000"/>
                </a:solidFill>
                <a:latin typeface="Aptos" panose="02110004020202020204"/>
              </a:rPr>
              <a:t>l’endométriose</a:t>
            </a:r>
            <a:endParaRPr lang="en-US" sz="1600" dirty="0">
              <a:solidFill>
                <a:srgbClr val="000000"/>
              </a:solidFill>
              <a:latin typeface="Aptos" panose="02110004020202020204"/>
            </a:endParaRPr>
          </a:p>
          <a:p>
            <a:pPr algn="just">
              <a:lnSpc>
                <a:spcPts val="4200"/>
              </a:lnSpc>
            </a:pPr>
            <a:r>
              <a:rPr lang="en-US" sz="1600" dirty="0">
                <a:solidFill>
                  <a:srgbClr val="000000"/>
                </a:solidFill>
                <a:latin typeface="Aptos" panose="02110004020202020204"/>
              </a:rPr>
              <a:t>      - </a:t>
            </a:r>
            <a:r>
              <a:rPr lang="en-US" sz="1600" dirty="0" err="1">
                <a:solidFill>
                  <a:srgbClr val="000000"/>
                </a:solidFill>
                <a:latin typeface="Aptos" panose="02110004020202020204"/>
              </a:rPr>
              <a:t>D’une</a:t>
            </a:r>
            <a:r>
              <a:rPr lang="en-US" sz="1600" dirty="0">
                <a:solidFill>
                  <a:srgbClr val="000000"/>
                </a:solidFill>
                <a:latin typeface="Aptos" panose="02110004020202020204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ptos" panose="02110004020202020204"/>
              </a:rPr>
              <a:t>prise</a:t>
            </a:r>
            <a:r>
              <a:rPr lang="en-US" sz="1600" dirty="0">
                <a:solidFill>
                  <a:srgbClr val="000000"/>
                </a:solidFill>
                <a:latin typeface="Aptos" panose="02110004020202020204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ptos" panose="02110004020202020204"/>
              </a:rPr>
              <a:t>en</a:t>
            </a:r>
            <a:r>
              <a:rPr lang="en-US" sz="1600" dirty="0">
                <a:solidFill>
                  <a:srgbClr val="000000"/>
                </a:solidFill>
                <a:latin typeface="Aptos" panose="02110004020202020204"/>
              </a:rPr>
              <a:t> charge de </a:t>
            </a:r>
            <a:r>
              <a:rPr lang="en-US" sz="1600" dirty="0" err="1">
                <a:solidFill>
                  <a:srgbClr val="000000"/>
                </a:solidFill>
                <a:latin typeface="Aptos" panose="02110004020202020204"/>
              </a:rPr>
              <a:t>qualité</a:t>
            </a:r>
            <a:r>
              <a:rPr lang="en-US" sz="1600" dirty="0">
                <a:solidFill>
                  <a:srgbClr val="000000"/>
                </a:solidFill>
                <a:latin typeface="Aptos" panose="02110004020202020204"/>
              </a:rPr>
              <a:t> et </a:t>
            </a:r>
            <a:r>
              <a:rPr lang="en-US" sz="1600" dirty="0" err="1">
                <a:solidFill>
                  <a:srgbClr val="000000"/>
                </a:solidFill>
                <a:latin typeface="Aptos" panose="02110004020202020204"/>
              </a:rPr>
              <a:t>performante</a:t>
            </a:r>
            <a:r>
              <a:rPr lang="en-US" sz="1600" dirty="0">
                <a:solidFill>
                  <a:srgbClr val="000000"/>
                </a:solidFill>
                <a:latin typeface="Aptos" panose="02110004020202020204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ptos" panose="02110004020202020204"/>
              </a:rPr>
              <a:t>en</a:t>
            </a:r>
            <a:r>
              <a:rPr lang="en-US" sz="1600" dirty="0">
                <a:solidFill>
                  <a:srgbClr val="000000"/>
                </a:solidFill>
                <a:latin typeface="Aptos" panose="02110004020202020204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ptos" panose="02110004020202020204"/>
              </a:rPr>
              <a:t>cas</a:t>
            </a:r>
            <a:r>
              <a:rPr lang="en-US" sz="1600" dirty="0">
                <a:solidFill>
                  <a:srgbClr val="000000"/>
                </a:solidFill>
                <a:latin typeface="Aptos" panose="02110004020202020204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ptos" panose="02110004020202020204"/>
              </a:rPr>
              <a:t>d’endométriose</a:t>
            </a:r>
            <a:r>
              <a:rPr lang="en-US" sz="1600" dirty="0">
                <a:solidFill>
                  <a:srgbClr val="000000"/>
                </a:solidFill>
                <a:latin typeface="Aptos" panose="02110004020202020204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ptos" panose="02110004020202020204"/>
              </a:rPr>
              <a:t>complexe</a:t>
            </a:r>
            <a:r>
              <a:rPr lang="en-US" sz="1600" dirty="0">
                <a:solidFill>
                  <a:srgbClr val="000000"/>
                </a:solidFill>
                <a:latin typeface="Aptos" panose="02110004020202020204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ptos" panose="02110004020202020204"/>
              </a:rPr>
              <a:t>ou</a:t>
            </a:r>
            <a:r>
              <a:rPr lang="en-US" sz="1600" dirty="0">
                <a:solidFill>
                  <a:srgbClr val="000000"/>
                </a:solidFill>
                <a:latin typeface="Aptos" panose="02110004020202020204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ptos" panose="02110004020202020204"/>
              </a:rPr>
              <a:t>récidivante</a:t>
            </a:r>
            <a:endParaRPr lang="en-US" sz="1600" dirty="0">
              <a:solidFill>
                <a:srgbClr val="000000"/>
              </a:solidFill>
              <a:latin typeface="Aptos" panose="02110004020202020204"/>
            </a:endParaRPr>
          </a:p>
          <a:p>
            <a:pPr algn="just">
              <a:lnSpc>
                <a:spcPts val="4200"/>
              </a:lnSpc>
            </a:pPr>
            <a:endParaRPr lang="en-US" sz="1600" dirty="0">
              <a:solidFill>
                <a:srgbClr val="000000"/>
              </a:solidFill>
              <a:latin typeface="Aptos" panose="02110004020202020204"/>
            </a:endParaRPr>
          </a:p>
          <a:p>
            <a:pPr algn="just">
              <a:lnSpc>
                <a:spcPts val="4200"/>
              </a:lnSpc>
            </a:pPr>
            <a:endParaRPr lang="en-US" sz="1600" dirty="0">
              <a:solidFill>
                <a:srgbClr val="000000"/>
              </a:solidFill>
              <a:latin typeface="Aptos" panose="02110004020202020204"/>
            </a:endParaRPr>
          </a:p>
          <a:p>
            <a:pPr algn="just">
              <a:lnSpc>
                <a:spcPts val="4200"/>
              </a:lnSpc>
            </a:pPr>
            <a:endParaRPr lang="en-US" sz="1600" dirty="0">
              <a:solidFill>
                <a:srgbClr val="000000"/>
              </a:solidFill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61729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ésent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apositive de texte 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6550</TotalTime>
  <Words>457</Words>
  <Application>Microsoft Office PowerPoint</Application>
  <PresentationFormat>Grand écran</PresentationFormat>
  <Paragraphs>93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15</vt:i4>
      </vt:variant>
    </vt:vector>
  </HeadingPairs>
  <TitlesOfParts>
    <vt:vector size="22" baseType="lpstr">
      <vt:lpstr>Aptos</vt:lpstr>
      <vt:lpstr>Aptos Display</vt:lpstr>
      <vt:lpstr>Arial</vt:lpstr>
      <vt:lpstr>Calibri</vt:lpstr>
      <vt:lpstr>Présentation</vt:lpstr>
      <vt:lpstr>Diapositive de texte </vt:lpstr>
      <vt:lpstr>Conception personnalisée</vt:lpstr>
      <vt:lpstr>LA FILIÈRE ENDOMÉTRIOSE ÎLE-DE-FRANCE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Fondation Hôpital Saint-Joseph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Linçia LADREZEAU</dc:creator>
  <cp:lastModifiedBy>Linçia LADREZEAU</cp:lastModifiedBy>
  <cp:revision>58</cp:revision>
  <dcterms:created xsi:type="dcterms:W3CDTF">2025-03-04T12:33:47Z</dcterms:created>
  <dcterms:modified xsi:type="dcterms:W3CDTF">2025-03-25T11:27:19Z</dcterms:modified>
</cp:coreProperties>
</file>